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1" r:id="rId2"/>
    <p:sldId id="258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7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872" autoAdjust="0"/>
  </p:normalViewPr>
  <p:slideViewPr>
    <p:cSldViewPr>
      <p:cViewPr varScale="1">
        <p:scale>
          <a:sx n="100" d="100"/>
          <a:sy n="100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1\Downloads\&#1082;%20&#1087;&#1088;&#1077;&#1079;&#1077;&#1085;&#1090;&#1072;&#1094;&#1080;&#108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IF\Stud\DDis\_&#1047;&#1072;&#1084;&#1077;&#1090;&#1082;&#1080;\&#1050;&#1072;&#1095;&#1077;&#1089;&#1090;&#1074;&#1086;%20&#1090;&#1088;&#1072;&#1085;&#1089;&#1087;&#1086;&#1088;&#1090;&#1085;&#1086;&#1075;&#1086;%20&#1086;&#1073;&#1089;&#1083;&#1091;&#1078;&#1080;&#1074;&#1072;&#1085;&#1080;&#1103;\&#1082;%20&#1087;&#1088;&#1077;&#1079;&#1077;&#1085;&#1090;&#1072;&#1094;&#1080;&#108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IF\Stud\DDis\_&#1047;&#1072;&#1084;&#1077;&#1090;&#1082;&#1080;\&#1050;&#1072;&#1095;&#1077;&#1089;&#1090;&#1074;&#1086;%20&#1090;&#1088;&#1072;&#1085;&#1089;&#1087;&#1086;&#1088;&#1090;&#1085;&#1086;&#1075;&#1086;%20&#1086;&#1073;&#1089;&#1083;&#1091;&#1078;&#1080;&#1074;&#1072;&#1085;&#1080;&#1103;\&#1082;%20&#1087;&#1088;&#1077;&#1079;&#1077;&#1085;&#1090;&#1072;&#1094;&#1080;&#10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IF\Stud\DDis\_&#1047;&#1072;&#1084;&#1077;&#1090;&#1082;&#1080;\&#1050;&#1072;&#1095;&#1077;&#1089;&#1090;&#1074;&#1086;%20&#1090;&#1088;&#1072;&#1085;&#1089;&#1087;&#1086;&#1088;&#1090;&#1085;&#1086;&#1075;&#1086;%20&#1086;&#1073;&#1089;&#1083;&#1091;&#1078;&#1080;&#1074;&#1072;&#1085;&#1080;&#1103;\&#1082;%20&#1087;&#1088;&#1077;&#1079;&#1077;&#1085;&#1090;&#1072;&#1094;&#1080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002405949256406E-2"/>
          <c:y val="0.10116047583025847"/>
          <c:w val="0.65561001749781322"/>
          <c:h val="0.7891442516485879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'Слайд 4'!$E$3</c:f>
              <c:strCache>
                <c:ptCount val="1"/>
                <c:pt idx="0">
                  <c:v>в 2013 г.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4'!$F$2:$I$2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'Слайд 4'!$F$3:$I$3</c:f>
              <c:numCache>
                <c:formatCode>0.0</c:formatCode>
                <c:ptCount val="4"/>
                <c:pt idx="0">
                  <c:v>4.8</c:v>
                </c:pt>
                <c:pt idx="1">
                  <c:v>4.9000000000000004</c:v>
                </c:pt>
                <c:pt idx="2">
                  <c:v>4.5</c:v>
                </c:pt>
                <c:pt idx="3">
                  <c:v>4.0999999999999996</c:v>
                </c:pt>
              </c:numCache>
            </c:numRef>
          </c:val>
        </c:ser>
        <c:ser>
          <c:idx val="1"/>
          <c:order val="1"/>
          <c:tx>
            <c:strRef>
              <c:f>'Слайд 4'!$E$4</c:f>
              <c:strCache>
                <c:ptCount val="1"/>
                <c:pt idx="0">
                  <c:v>в мае 2014 г.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2.7777777777777809E-3"/>
                  <c:y val="-2.62725825259054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4'!$F$2:$I$2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'Слайд 4'!$F$4:$I$4</c:f>
              <c:numCache>
                <c:formatCode>0.0</c:formatCode>
                <c:ptCount val="4"/>
                <c:pt idx="0">
                  <c:v>6</c:v>
                </c:pt>
                <c:pt idx="1">
                  <c:v>5</c:v>
                </c:pt>
                <c:pt idx="2">
                  <c:v>4.5</c:v>
                </c:pt>
                <c:pt idx="3">
                  <c:v>4.0999999999999996</c:v>
                </c:pt>
              </c:numCache>
            </c:numRef>
          </c:val>
        </c:ser>
        <c:ser>
          <c:idx val="2"/>
          <c:order val="2"/>
          <c:tx>
            <c:strRef>
              <c:f>'Слайд 4'!$E$5</c:f>
              <c:strCache>
                <c:ptCount val="1"/>
                <c:pt idx="0">
                  <c:v>в сент.2014 г.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1.6666666666666673E-2"/>
                  <c:y val="-1.31362912629526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</c:dLbl>
            <c:dLbl>
              <c:idx val="3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4'!$F$2:$I$2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'Слайд 4'!$F$5:$I$5</c:f>
              <c:numCache>
                <c:formatCode>0.0</c:formatCode>
                <c:ptCount val="4"/>
                <c:pt idx="0" formatCode="0">
                  <c:v>10</c:v>
                </c:pt>
                <c:pt idx="1">
                  <c:v>5.5</c:v>
                </c:pt>
                <c:pt idx="2">
                  <c:v>4.5</c:v>
                </c:pt>
                <c:pt idx="3">
                  <c:v>4.0999999999999996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6096384"/>
        <c:axId val="171061632"/>
        <c:axId val="0"/>
      </c:bar3DChart>
      <c:catAx>
        <c:axId val="136096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1061632"/>
        <c:crosses val="autoZero"/>
        <c:auto val="1"/>
        <c:lblAlgn val="ctr"/>
        <c:lblOffset val="100"/>
        <c:noMultiLvlLbl val="0"/>
      </c:catAx>
      <c:valAx>
        <c:axId val="171061632"/>
        <c:scaling>
          <c:orientation val="minMax"/>
        </c:scaling>
        <c:delete val="0"/>
        <c:axPos val="l"/>
        <c:majorGridlines/>
        <c:numFmt formatCode="0.0" sourceLinked="1"/>
        <c:majorTickMark val="out"/>
        <c:minorTickMark val="none"/>
        <c:tickLblPos val="nextTo"/>
        <c:crossAx val="1360963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/>
              <a:t>Средняя скорость доставки</a:t>
            </a:r>
            <a:r>
              <a:rPr lang="en-US" sz="1600"/>
              <a:t>, </a:t>
            </a:r>
            <a:r>
              <a:rPr lang="ru-RU" sz="1600"/>
              <a:t>км</a:t>
            </a:r>
            <a:r>
              <a:rPr lang="en-US" sz="1600"/>
              <a:t>/</a:t>
            </a:r>
            <a:r>
              <a:rPr lang="ru-RU" sz="1600"/>
              <a:t>ч</a:t>
            </a:r>
          </a:p>
        </c:rich>
      </c:tx>
      <c:layout/>
      <c:overlay val="0"/>
    </c:title>
    <c:autoTitleDeleted val="0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6170628771553043E-2"/>
          <c:y val="0.18128004716647653"/>
          <c:w val="0.87725410882243193"/>
          <c:h val="0.6272973170020416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'Слайд 5'!$A$3</c:f>
              <c:strCache>
                <c:ptCount val="1"/>
                <c:pt idx="0">
                  <c:v>км/час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Pt>
            <c:idx val="6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7"/>
            <c:invertIfNegative val="0"/>
            <c:bubble3D val="0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'Слайд 5'!$B$1:$I$2</c:f>
              <c:strCache>
                <c:ptCount val="8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  <c:pt idx="6">
                  <c:v>Германия</c:v>
                </c:pt>
                <c:pt idx="7">
                  <c:v>США</c:v>
                </c:pt>
              </c:strCache>
            </c:strRef>
          </c:cat>
          <c:val>
            <c:numRef>
              <c:f>'Слайд 5'!$B$3:$I$3</c:f>
              <c:numCache>
                <c:formatCode>General</c:formatCode>
                <c:ptCount val="8"/>
                <c:pt idx="0">
                  <c:v>12.4</c:v>
                </c:pt>
                <c:pt idx="1">
                  <c:v>13.2</c:v>
                </c:pt>
                <c:pt idx="2">
                  <c:v>10.3</c:v>
                </c:pt>
                <c:pt idx="3">
                  <c:v>9.1</c:v>
                </c:pt>
                <c:pt idx="4">
                  <c:v>9.8000000000000007</c:v>
                </c:pt>
                <c:pt idx="5">
                  <c:v>12.3</c:v>
                </c:pt>
                <c:pt idx="6">
                  <c:v>55</c:v>
                </c:pt>
                <c:pt idx="7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2172672"/>
        <c:axId val="92174208"/>
        <c:axId val="0"/>
      </c:bar3DChart>
      <c:catAx>
        <c:axId val="92172672"/>
        <c:scaling>
          <c:orientation val="minMax"/>
        </c:scaling>
        <c:delete val="0"/>
        <c:axPos val="b"/>
        <c:majorTickMark val="out"/>
        <c:minorTickMark val="none"/>
        <c:tickLblPos val="nextTo"/>
        <c:crossAx val="92174208"/>
        <c:crosses val="autoZero"/>
        <c:auto val="1"/>
        <c:lblAlgn val="ctr"/>
        <c:lblOffset val="100"/>
        <c:noMultiLvlLbl val="0"/>
      </c:catAx>
      <c:valAx>
        <c:axId val="9217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172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1"/>
    </mc:Choice>
    <mc:Fallback>
      <c:style val="4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/>
              <a:t>Доля отправок, доставленных с</a:t>
            </a:r>
            <a:r>
              <a:rPr lang="en-US" sz="1600"/>
              <a:t> </a:t>
            </a:r>
            <a:r>
              <a:rPr lang="ru-RU" sz="1600"/>
              <a:t> просрочкой, %</a:t>
            </a:r>
            <a:endParaRPr lang="en-US" sz="160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'Слайд 5'!$J$3</c:f>
              <c:strCache>
                <c:ptCount val="1"/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5'!$K$2:$R$2</c:f>
              <c:numCache>
                <c:formatCode>General</c:formatCode>
                <c:ptCount val="8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cat>
          <c:val>
            <c:numRef>
              <c:f>'Слайд 5'!$K$3:$R$3</c:f>
              <c:numCache>
                <c:formatCode>General</c:formatCode>
                <c:ptCount val="8"/>
                <c:pt idx="0">
                  <c:v>11.2</c:v>
                </c:pt>
                <c:pt idx="1">
                  <c:v>14.1</c:v>
                </c:pt>
                <c:pt idx="2">
                  <c:v>9.5</c:v>
                </c:pt>
                <c:pt idx="3">
                  <c:v>12.8</c:v>
                </c:pt>
                <c:pt idx="4">
                  <c:v>18.399999999999999</c:v>
                </c:pt>
                <c:pt idx="5">
                  <c:v>27.5</c:v>
                </c:pt>
                <c:pt idx="6">
                  <c:v>22.5</c:v>
                </c:pt>
                <c:pt idx="7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2190976"/>
        <c:axId val="100876288"/>
        <c:axId val="0"/>
      </c:bar3DChart>
      <c:catAx>
        <c:axId val="921909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0876288"/>
        <c:crosses val="autoZero"/>
        <c:auto val="1"/>
        <c:lblAlgn val="ctr"/>
        <c:lblOffset val="100"/>
        <c:noMultiLvlLbl val="0"/>
      </c:catAx>
      <c:valAx>
        <c:axId val="100876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21909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Иски клиентов к РЖД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'Слайд 5'!$S$3</c:f>
              <c:strCache>
                <c:ptCount val="1"/>
                <c:pt idx="0">
                  <c:v>общая сумма исков, млрд.руб.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5'!$T$2:$V$2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'Слайд 5'!$T$3:$V$3</c:f>
              <c:numCache>
                <c:formatCode>General</c:formatCode>
                <c:ptCount val="3"/>
                <c:pt idx="0">
                  <c:v>4.8</c:v>
                </c:pt>
                <c:pt idx="1">
                  <c:v>6.5</c:v>
                </c:pt>
                <c:pt idx="2">
                  <c:v>7.2</c:v>
                </c:pt>
              </c:numCache>
            </c:numRef>
          </c:val>
        </c:ser>
        <c:ser>
          <c:idx val="1"/>
          <c:order val="1"/>
          <c:tx>
            <c:strRef>
              <c:f>'Слайд 5'!$S$4</c:f>
              <c:strCache>
                <c:ptCount val="1"/>
                <c:pt idx="0">
                  <c:v>выплачено в досудебном порядке, млрд.руб.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9444444444444445E-2"/>
                  <c:y val="-2.77777777777778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delete val="1"/>
            </c:dLbl>
            <c:dLbl>
              <c:idx val="2"/>
              <c:layout>
                <c:manualLayout>
                  <c:x val="2.7777777777777801E-2"/>
                  <c:y val="-1.3888888888888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'Слайд 5'!$T$2:$V$2</c:f>
              <c:numCache>
                <c:formatCode>General</c:formatCode>
                <c:ptCount val="3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</c:numCache>
            </c:numRef>
          </c:cat>
          <c:val>
            <c:numRef>
              <c:f>'Слайд 5'!$T$4:$V$4</c:f>
              <c:numCache>
                <c:formatCode>General</c:formatCode>
                <c:ptCount val="3"/>
                <c:pt idx="0">
                  <c:v>5.8000000000000003E-2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1932160"/>
        <c:axId val="91933696"/>
        <c:axId val="0"/>
      </c:bar3DChart>
      <c:catAx>
        <c:axId val="91932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1933696"/>
        <c:crosses val="autoZero"/>
        <c:auto val="1"/>
        <c:lblAlgn val="ctr"/>
        <c:lblOffset val="100"/>
        <c:noMultiLvlLbl val="0"/>
      </c:catAx>
      <c:valAx>
        <c:axId val="919336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91932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9099AD-D8FA-47D4-A832-568621A8B9E6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A17E98-8308-4E73-BF50-46CB5BA0F0F7}">
      <dgm:prSet custT="1"/>
      <dgm:spPr/>
      <dgm:t>
        <a:bodyPr/>
        <a:lstStyle/>
        <a:p>
          <a:r>
            <a:rPr lang="ru-RU" sz="1400" i="1" smtClean="0"/>
            <a:t>Институциональные показатели </a:t>
          </a:r>
          <a:endParaRPr lang="ru-RU" sz="1400"/>
        </a:p>
      </dgm:t>
    </dgm:pt>
    <dgm:pt modelId="{8EE6B99C-106D-4A20-A79B-C227C9F04A8E}" type="parTrans" cxnId="{47205D2B-2ABC-43E9-9B20-CF8D100A3481}">
      <dgm:prSet/>
      <dgm:spPr/>
      <dgm:t>
        <a:bodyPr/>
        <a:lstStyle/>
        <a:p>
          <a:endParaRPr lang="ru-RU"/>
        </a:p>
      </dgm:t>
    </dgm:pt>
    <dgm:pt modelId="{C23C460C-E16F-452D-B6FA-4551C7CA89E1}" type="sibTrans" cxnId="{47205D2B-2ABC-43E9-9B20-CF8D100A3481}">
      <dgm:prSet/>
      <dgm:spPr/>
      <dgm:t>
        <a:bodyPr/>
        <a:lstStyle/>
        <a:p>
          <a:endParaRPr lang="ru-RU"/>
        </a:p>
      </dgm:t>
    </dgm:pt>
    <dgm:pt modelId="{F0DAB8F7-91B0-49C9-882A-7C48BE07FAD2}">
      <dgm:prSet custT="1"/>
      <dgm:spPr/>
      <dgm:t>
        <a:bodyPr/>
        <a:lstStyle/>
        <a:p>
          <a:r>
            <a:rPr lang="ru-RU" sz="1400" b="1" smtClean="0">
              <a:solidFill>
                <a:srgbClr val="FF0000"/>
              </a:solidFill>
            </a:rPr>
            <a:t>наличие законов и контрактов, регламентирующих взаимодействие монополии и</a:t>
          </a:r>
          <a:r>
            <a:rPr lang="ru-RU" sz="1400" smtClean="0">
              <a:solidFill>
                <a:srgbClr val="FF0000"/>
              </a:solidFill>
            </a:rPr>
            <a:t> </a:t>
          </a:r>
          <a:r>
            <a:rPr lang="ru-RU" sz="1400" b="1" smtClean="0">
              <a:solidFill>
                <a:srgbClr val="FF0000"/>
              </a:solidFill>
            </a:rPr>
            <a:t> клиентов </a:t>
          </a:r>
          <a:endParaRPr lang="ru-RU" sz="1400" b="1">
            <a:solidFill>
              <a:srgbClr val="FF0000"/>
            </a:solidFill>
          </a:endParaRPr>
        </a:p>
      </dgm:t>
    </dgm:pt>
    <dgm:pt modelId="{96F8B50C-9C49-4A70-9C5D-D0BC61BC68DD}" type="parTrans" cxnId="{D0BB15A9-CD00-48E9-B50F-D13849A9AEE0}">
      <dgm:prSet/>
      <dgm:spPr/>
      <dgm:t>
        <a:bodyPr/>
        <a:lstStyle/>
        <a:p>
          <a:endParaRPr lang="ru-RU"/>
        </a:p>
      </dgm:t>
    </dgm:pt>
    <dgm:pt modelId="{0A13E7FC-007C-4A30-897E-A9A887572D09}" type="sibTrans" cxnId="{D0BB15A9-CD00-48E9-B50F-D13849A9AEE0}">
      <dgm:prSet/>
      <dgm:spPr/>
      <dgm:t>
        <a:bodyPr/>
        <a:lstStyle/>
        <a:p>
          <a:endParaRPr lang="ru-RU"/>
        </a:p>
      </dgm:t>
    </dgm:pt>
    <dgm:pt modelId="{85455F93-DF71-4037-B4EB-9DFE9E2C0EF9}">
      <dgm:prSet custT="1"/>
      <dgm:spPr/>
      <dgm:t>
        <a:bodyPr/>
        <a:lstStyle/>
        <a:p>
          <a:r>
            <a:rPr lang="ru-RU" sz="1400" b="1" smtClean="0">
              <a:solidFill>
                <a:srgbClr val="FF0000"/>
              </a:solidFill>
            </a:rPr>
            <a:t>соответствие стандартам качества услуг данного субъекта естественной монополии </a:t>
          </a:r>
          <a:endParaRPr lang="ru-RU" sz="1400" b="1">
            <a:solidFill>
              <a:srgbClr val="FF0000"/>
            </a:solidFill>
          </a:endParaRPr>
        </a:p>
      </dgm:t>
    </dgm:pt>
    <dgm:pt modelId="{88A8FABF-E399-482F-8989-1D06EE829859}" type="parTrans" cxnId="{2E87685F-18F7-492D-8C3D-CDAEF8B14822}">
      <dgm:prSet/>
      <dgm:spPr/>
      <dgm:t>
        <a:bodyPr/>
        <a:lstStyle/>
        <a:p>
          <a:endParaRPr lang="ru-RU"/>
        </a:p>
      </dgm:t>
    </dgm:pt>
    <dgm:pt modelId="{5E98BCC6-AFF3-4C04-901A-A846C41D9BF1}" type="sibTrans" cxnId="{2E87685F-18F7-492D-8C3D-CDAEF8B14822}">
      <dgm:prSet/>
      <dgm:spPr/>
      <dgm:t>
        <a:bodyPr/>
        <a:lstStyle/>
        <a:p>
          <a:endParaRPr lang="ru-RU"/>
        </a:p>
      </dgm:t>
    </dgm:pt>
    <dgm:pt modelId="{E6C57D07-C997-4D5B-97EC-04E84F63C00A}">
      <dgm:prSet custT="1"/>
      <dgm:spPr/>
      <dgm:t>
        <a:bodyPr/>
        <a:lstStyle/>
        <a:p>
          <a:r>
            <a:rPr lang="ru-RU" sz="1400" smtClean="0"/>
            <a:t>структура и доли собственников монополии </a:t>
          </a:r>
          <a:endParaRPr lang="ru-RU" sz="1400"/>
        </a:p>
      </dgm:t>
    </dgm:pt>
    <dgm:pt modelId="{7B249BC8-0452-46E2-BF46-ED1BFFDC5F04}" type="parTrans" cxnId="{CB18B880-A23C-4C3C-97D2-B0CA59F2C59D}">
      <dgm:prSet/>
      <dgm:spPr/>
      <dgm:t>
        <a:bodyPr/>
        <a:lstStyle/>
        <a:p>
          <a:endParaRPr lang="ru-RU"/>
        </a:p>
      </dgm:t>
    </dgm:pt>
    <dgm:pt modelId="{F5751D33-3512-49CF-80DA-BE424DD67813}" type="sibTrans" cxnId="{CB18B880-A23C-4C3C-97D2-B0CA59F2C59D}">
      <dgm:prSet/>
      <dgm:spPr/>
      <dgm:t>
        <a:bodyPr/>
        <a:lstStyle/>
        <a:p>
          <a:endParaRPr lang="ru-RU"/>
        </a:p>
      </dgm:t>
    </dgm:pt>
    <dgm:pt modelId="{8E6A024F-DC93-4449-8D70-F18F74F413DD}">
      <dgm:prSet custT="1"/>
      <dgm:spPr/>
      <dgm:t>
        <a:bodyPr/>
        <a:lstStyle/>
        <a:p>
          <a:r>
            <a:rPr lang="ru-RU" sz="1400" smtClean="0"/>
            <a:t>число потребителей услуг монополии </a:t>
          </a:r>
          <a:endParaRPr lang="ru-RU" sz="1400"/>
        </a:p>
      </dgm:t>
    </dgm:pt>
    <dgm:pt modelId="{17FADD5E-1643-4C12-A873-4B6F920FD513}" type="parTrans" cxnId="{CB9EC7EE-34CB-44EE-B18E-FB6B005A6AAD}">
      <dgm:prSet/>
      <dgm:spPr/>
      <dgm:t>
        <a:bodyPr/>
        <a:lstStyle/>
        <a:p>
          <a:endParaRPr lang="ru-RU"/>
        </a:p>
      </dgm:t>
    </dgm:pt>
    <dgm:pt modelId="{5BE33FE8-1038-4FD0-AB27-90B13E886EA5}" type="sibTrans" cxnId="{CB9EC7EE-34CB-44EE-B18E-FB6B005A6AAD}">
      <dgm:prSet/>
      <dgm:spPr/>
      <dgm:t>
        <a:bodyPr/>
        <a:lstStyle/>
        <a:p>
          <a:endParaRPr lang="ru-RU"/>
        </a:p>
      </dgm:t>
    </dgm:pt>
    <dgm:pt modelId="{002A716A-1F59-4960-9851-F25282693396}">
      <dgm:prSet custT="1"/>
      <dgm:spPr/>
      <dgm:t>
        <a:bodyPr/>
        <a:lstStyle/>
        <a:p>
          <a:r>
            <a:rPr lang="ru-RU" sz="1400" i="1" smtClean="0"/>
            <a:t>Структурные показатели </a:t>
          </a:r>
          <a:endParaRPr lang="ru-RU" sz="1400"/>
        </a:p>
      </dgm:t>
    </dgm:pt>
    <dgm:pt modelId="{1A82136E-25FF-4B0C-8FA8-FA8D34646060}" type="parTrans" cxnId="{6690B936-699A-4FE4-87AB-63EC49A3307F}">
      <dgm:prSet/>
      <dgm:spPr/>
      <dgm:t>
        <a:bodyPr/>
        <a:lstStyle/>
        <a:p>
          <a:endParaRPr lang="ru-RU"/>
        </a:p>
      </dgm:t>
    </dgm:pt>
    <dgm:pt modelId="{B8E3C31B-9BD5-4DB9-B7F6-64C2D257CA5F}" type="sibTrans" cxnId="{6690B936-699A-4FE4-87AB-63EC49A3307F}">
      <dgm:prSet/>
      <dgm:spPr/>
      <dgm:t>
        <a:bodyPr/>
        <a:lstStyle/>
        <a:p>
          <a:endParaRPr lang="ru-RU"/>
        </a:p>
      </dgm:t>
    </dgm:pt>
    <dgm:pt modelId="{62665423-CF76-4E25-9229-4A3E2A13FE33}">
      <dgm:prSet custT="1"/>
      <dgm:spPr/>
      <dgm:t>
        <a:bodyPr/>
        <a:lstStyle/>
        <a:p>
          <a:r>
            <a:rPr lang="ru-RU" sz="1400" b="1" smtClean="0">
              <a:solidFill>
                <a:srgbClr val="FF0000"/>
              </a:solidFill>
            </a:rPr>
            <a:t>соотношение индексов тарифов естественных монополий с индексами цен </a:t>
          </a:r>
          <a:endParaRPr lang="ru-RU" sz="1400" b="1">
            <a:solidFill>
              <a:srgbClr val="FF0000"/>
            </a:solidFill>
          </a:endParaRPr>
        </a:p>
      </dgm:t>
    </dgm:pt>
    <dgm:pt modelId="{4F4C6E55-A953-4FCF-8970-9C2DDAF4FE74}" type="parTrans" cxnId="{39710C85-32D1-4D14-A002-311CA66FE307}">
      <dgm:prSet/>
      <dgm:spPr/>
      <dgm:t>
        <a:bodyPr/>
        <a:lstStyle/>
        <a:p>
          <a:endParaRPr lang="ru-RU"/>
        </a:p>
      </dgm:t>
    </dgm:pt>
    <dgm:pt modelId="{219E767B-70CB-48C7-B0AA-F7B74ACF814C}" type="sibTrans" cxnId="{39710C85-32D1-4D14-A002-311CA66FE307}">
      <dgm:prSet/>
      <dgm:spPr/>
      <dgm:t>
        <a:bodyPr/>
        <a:lstStyle/>
        <a:p>
          <a:endParaRPr lang="ru-RU"/>
        </a:p>
      </dgm:t>
    </dgm:pt>
    <dgm:pt modelId="{6EE17061-C29E-4100-A39A-787B73B9160B}">
      <dgm:prSet custT="1"/>
      <dgm:spPr/>
      <dgm:t>
        <a:bodyPr/>
        <a:lstStyle/>
        <a:p>
          <a:r>
            <a:rPr lang="ru-RU" sz="1400" b="1" smtClean="0">
              <a:solidFill>
                <a:srgbClr val="FF0000"/>
              </a:solidFill>
            </a:rPr>
            <a:t>доля затрат на приобретение услуг естественных монополий в расходах потребителей </a:t>
          </a:r>
          <a:endParaRPr lang="ru-RU" sz="1400" b="1">
            <a:solidFill>
              <a:srgbClr val="FF0000"/>
            </a:solidFill>
          </a:endParaRPr>
        </a:p>
      </dgm:t>
    </dgm:pt>
    <dgm:pt modelId="{80136230-0B00-4D99-9599-F67B5028A05D}" type="parTrans" cxnId="{C377BD2D-E9BC-40A7-B1CC-C39C351F57F1}">
      <dgm:prSet/>
      <dgm:spPr/>
      <dgm:t>
        <a:bodyPr/>
        <a:lstStyle/>
        <a:p>
          <a:endParaRPr lang="ru-RU"/>
        </a:p>
      </dgm:t>
    </dgm:pt>
    <dgm:pt modelId="{5C89D156-C1C2-497C-9928-F3D2FAA48C81}" type="sibTrans" cxnId="{C377BD2D-E9BC-40A7-B1CC-C39C351F57F1}">
      <dgm:prSet/>
      <dgm:spPr/>
      <dgm:t>
        <a:bodyPr/>
        <a:lstStyle/>
        <a:p>
          <a:endParaRPr lang="ru-RU"/>
        </a:p>
      </dgm:t>
    </dgm:pt>
    <dgm:pt modelId="{5C9FAACE-8102-46CD-8FB4-953D2B70A956}">
      <dgm:prSet custT="1"/>
      <dgm:spPr/>
      <dgm:t>
        <a:bodyPr/>
        <a:lstStyle/>
        <a:p>
          <a:r>
            <a:rPr lang="ru-RU" sz="1400" smtClean="0"/>
            <a:t>удельный вес услуг естественной монополии в ВВП</a:t>
          </a:r>
          <a:endParaRPr lang="ru-RU" sz="1400"/>
        </a:p>
      </dgm:t>
    </dgm:pt>
    <dgm:pt modelId="{6091F252-BEEF-49E2-B622-141369ADE270}" type="parTrans" cxnId="{6CD53941-DD0A-4C54-873F-E6EB44B5AF55}">
      <dgm:prSet/>
      <dgm:spPr/>
      <dgm:t>
        <a:bodyPr/>
        <a:lstStyle/>
        <a:p>
          <a:endParaRPr lang="ru-RU"/>
        </a:p>
      </dgm:t>
    </dgm:pt>
    <dgm:pt modelId="{87CA898F-A68F-455E-83A5-931AEE477507}" type="sibTrans" cxnId="{6CD53941-DD0A-4C54-873F-E6EB44B5AF55}">
      <dgm:prSet/>
      <dgm:spPr/>
      <dgm:t>
        <a:bodyPr/>
        <a:lstStyle/>
        <a:p>
          <a:endParaRPr lang="ru-RU"/>
        </a:p>
      </dgm:t>
    </dgm:pt>
    <dgm:pt modelId="{34BE8475-4942-43D1-8CB7-52FC8CD8D09D}">
      <dgm:prSet custT="1"/>
      <dgm:spPr/>
      <dgm:t>
        <a:bodyPr/>
        <a:lstStyle/>
        <a:p>
          <a:r>
            <a:rPr lang="ru-RU" sz="1400" i="1" smtClean="0"/>
            <a:t>Макроэкономические показатели </a:t>
          </a:r>
          <a:endParaRPr lang="ru-RU" sz="1400"/>
        </a:p>
      </dgm:t>
    </dgm:pt>
    <dgm:pt modelId="{A7946D1F-78DF-468B-A8AD-B8626325D10D}" type="parTrans" cxnId="{B3D9D6AD-344E-405E-AD02-8A71DDCCE5D6}">
      <dgm:prSet/>
      <dgm:spPr/>
      <dgm:t>
        <a:bodyPr/>
        <a:lstStyle/>
        <a:p>
          <a:endParaRPr lang="ru-RU"/>
        </a:p>
      </dgm:t>
    </dgm:pt>
    <dgm:pt modelId="{F0FE41A3-7073-4126-ABA8-CCE2CE15D636}" type="sibTrans" cxnId="{B3D9D6AD-344E-405E-AD02-8A71DDCCE5D6}">
      <dgm:prSet/>
      <dgm:spPr/>
      <dgm:t>
        <a:bodyPr/>
        <a:lstStyle/>
        <a:p>
          <a:endParaRPr lang="ru-RU"/>
        </a:p>
      </dgm:t>
    </dgm:pt>
    <dgm:pt modelId="{7EA00FE1-6347-411D-B0C9-B0E6632538BC}">
      <dgm:prSet custT="1"/>
      <dgm:spPr/>
      <dgm:t>
        <a:bodyPr/>
        <a:lstStyle/>
        <a:p>
          <a:r>
            <a:rPr lang="ru-RU" sz="1400" smtClean="0"/>
            <a:t>экономический ущерб, возникающий в результате аварий и вреда наносимого окружающей среде </a:t>
          </a:r>
          <a:endParaRPr lang="ru-RU" sz="1400"/>
        </a:p>
      </dgm:t>
    </dgm:pt>
    <dgm:pt modelId="{F1F293C8-FC0F-4D2A-A689-ED79C5916EB5}" type="parTrans" cxnId="{8E5C448F-0378-4FEE-B8DF-678B04F8B471}">
      <dgm:prSet/>
      <dgm:spPr/>
      <dgm:t>
        <a:bodyPr/>
        <a:lstStyle/>
        <a:p>
          <a:endParaRPr lang="ru-RU"/>
        </a:p>
      </dgm:t>
    </dgm:pt>
    <dgm:pt modelId="{1048D307-F118-4C62-9F07-899C564DBB03}" type="sibTrans" cxnId="{8E5C448F-0378-4FEE-B8DF-678B04F8B471}">
      <dgm:prSet/>
      <dgm:spPr/>
      <dgm:t>
        <a:bodyPr/>
        <a:lstStyle/>
        <a:p>
          <a:endParaRPr lang="ru-RU"/>
        </a:p>
      </dgm:t>
    </dgm:pt>
    <dgm:pt modelId="{0F7B70A7-8936-46BF-B2DC-CC00ECBE3619}">
      <dgm:prSet custT="1"/>
      <dgm:spPr/>
      <dgm:t>
        <a:bodyPr/>
        <a:lstStyle/>
        <a:p>
          <a:r>
            <a:rPr lang="ru-RU" sz="1400" smtClean="0"/>
            <a:t>уровень надежности работы</a:t>
          </a:r>
          <a:endParaRPr lang="ru-RU" sz="1400"/>
        </a:p>
      </dgm:t>
    </dgm:pt>
    <dgm:pt modelId="{93162A38-205E-414F-AAFA-E096F0E4BB64}" type="parTrans" cxnId="{2718830A-B65F-4223-9046-816B19B3F00C}">
      <dgm:prSet/>
      <dgm:spPr/>
      <dgm:t>
        <a:bodyPr/>
        <a:lstStyle/>
        <a:p>
          <a:endParaRPr lang="ru-RU"/>
        </a:p>
      </dgm:t>
    </dgm:pt>
    <dgm:pt modelId="{D0717C14-930D-49F1-8A54-C8195B965F8C}" type="sibTrans" cxnId="{2718830A-B65F-4223-9046-816B19B3F00C}">
      <dgm:prSet/>
      <dgm:spPr/>
      <dgm:t>
        <a:bodyPr/>
        <a:lstStyle/>
        <a:p>
          <a:endParaRPr lang="ru-RU"/>
        </a:p>
      </dgm:t>
    </dgm:pt>
    <dgm:pt modelId="{355F1B1E-EDB4-406A-A3BC-A68739CE3A20}">
      <dgm:prSet custT="1"/>
      <dgm:spPr/>
      <dgm:t>
        <a:bodyPr/>
        <a:lstStyle/>
        <a:p>
          <a:r>
            <a:rPr lang="ru-RU" sz="1400" i="1" smtClean="0"/>
            <a:t>Производственные показатели </a:t>
          </a:r>
          <a:endParaRPr lang="ru-RU" sz="1400"/>
        </a:p>
      </dgm:t>
    </dgm:pt>
    <dgm:pt modelId="{F0262C4E-4E0E-4F94-9915-91E0F6DF45ED}" type="parTrans" cxnId="{7F87FD0C-8A3D-4E16-8B42-AF6385AD62A5}">
      <dgm:prSet/>
      <dgm:spPr/>
      <dgm:t>
        <a:bodyPr/>
        <a:lstStyle/>
        <a:p>
          <a:endParaRPr lang="ru-RU"/>
        </a:p>
      </dgm:t>
    </dgm:pt>
    <dgm:pt modelId="{EC203E45-C9D3-4531-A476-952FB428D910}" type="sibTrans" cxnId="{7F87FD0C-8A3D-4E16-8B42-AF6385AD62A5}">
      <dgm:prSet/>
      <dgm:spPr/>
      <dgm:t>
        <a:bodyPr/>
        <a:lstStyle/>
        <a:p>
          <a:endParaRPr lang="ru-RU"/>
        </a:p>
      </dgm:t>
    </dgm:pt>
    <dgm:pt modelId="{32E17200-18A0-48D0-BD1E-068C26D3A81C}">
      <dgm:prSet custT="1"/>
      <dgm:spPr/>
      <dgm:t>
        <a:bodyPr/>
        <a:lstStyle/>
        <a:p>
          <a:r>
            <a:rPr lang="ru-RU" sz="1400" smtClean="0"/>
            <a:t>уровень рентабельности инвестиционных проектов</a:t>
          </a:r>
          <a:endParaRPr lang="ru-RU" sz="1400"/>
        </a:p>
      </dgm:t>
    </dgm:pt>
    <dgm:pt modelId="{E25180A4-D215-4D3B-8506-1229042B3FA3}" type="parTrans" cxnId="{A441E9ED-FC57-4D20-AA27-7A511EC13CA2}">
      <dgm:prSet/>
      <dgm:spPr/>
      <dgm:t>
        <a:bodyPr/>
        <a:lstStyle/>
        <a:p>
          <a:endParaRPr lang="ru-RU"/>
        </a:p>
      </dgm:t>
    </dgm:pt>
    <dgm:pt modelId="{78C7381B-6794-4F71-90B1-9EA426A79490}" type="sibTrans" cxnId="{A441E9ED-FC57-4D20-AA27-7A511EC13CA2}">
      <dgm:prSet/>
      <dgm:spPr/>
      <dgm:t>
        <a:bodyPr/>
        <a:lstStyle/>
        <a:p>
          <a:endParaRPr lang="ru-RU"/>
        </a:p>
      </dgm:t>
    </dgm:pt>
    <dgm:pt modelId="{CB902F9E-E639-4FE6-B49C-CB67F7BE687F}">
      <dgm:prSet custT="1"/>
      <dgm:spPr/>
      <dgm:t>
        <a:bodyPr/>
        <a:lstStyle/>
        <a:p>
          <a:r>
            <a:rPr lang="ru-RU" sz="1400" smtClean="0"/>
            <a:t>доход, полученный монополией от дополнительных услуг</a:t>
          </a:r>
          <a:endParaRPr lang="ru-RU" sz="1400"/>
        </a:p>
      </dgm:t>
    </dgm:pt>
    <dgm:pt modelId="{E8FA9E2C-9419-48C4-9811-D5F63C7C6831}" type="parTrans" cxnId="{9E448874-E409-43B6-AA21-C33E27C365F1}">
      <dgm:prSet/>
      <dgm:spPr/>
      <dgm:t>
        <a:bodyPr/>
        <a:lstStyle/>
        <a:p>
          <a:endParaRPr lang="ru-RU"/>
        </a:p>
      </dgm:t>
    </dgm:pt>
    <dgm:pt modelId="{18F235AA-F8C0-493A-B735-3D303CC1935E}" type="sibTrans" cxnId="{9E448874-E409-43B6-AA21-C33E27C365F1}">
      <dgm:prSet/>
      <dgm:spPr/>
      <dgm:t>
        <a:bodyPr/>
        <a:lstStyle/>
        <a:p>
          <a:endParaRPr lang="ru-RU"/>
        </a:p>
      </dgm:t>
    </dgm:pt>
    <dgm:pt modelId="{040FE9E7-9728-463E-A1E9-ADAEB5502532}">
      <dgm:prSet custT="1"/>
      <dgm:spPr/>
      <dgm:t>
        <a:bodyPr/>
        <a:lstStyle/>
        <a:p>
          <a:r>
            <a:rPr lang="ru-RU" sz="1400" smtClean="0"/>
            <a:t>прочие</a:t>
          </a:r>
          <a:endParaRPr lang="ru-RU" sz="1400"/>
        </a:p>
      </dgm:t>
    </dgm:pt>
    <dgm:pt modelId="{542A71B1-B8C3-4B5A-AAF8-D8A0BB3C1EE2}" type="parTrans" cxnId="{6A18F6F0-1702-4340-ACCF-9EFE02354F62}">
      <dgm:prSet/>
      <dgm:spPr/>
      <dgm:t>
        <a:bodyPr/>
        <a:lstStyle/>
        <a:p>
          <a:endParaRPr lang="ru-RU"/>
        </a:p>
      </dgm:t>
    </dgm:pt>
    <dgm:pt modelId="{B6531A8C-34A1-4A2E-9906-1D76E3ACFD85}" type="sibTrans" cxnId="{6A18F6F0-1702-4340-ACCF-9EFE02354F62}">
      <dgm:prSet/>
      <dgm:spPr/>
      <dgm:t>
        <a:bodyPr/>
        <a:lstStyle/>
        <a:p>
          <a:endParaRPr lang="ru-RU"/>
        </a:p>
      </dgm:t>
    </dgm:pt>
    <dgm:pt modelId="{544F1FA2-3599-4F20-8C45-385BB9FA950B}" type="pres">
      <dgm:prSet presAssocID="{F29099AD-D8FA-47D4-A832-568621A8B9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65FB37-F215-4008-B7C4-3FABD8A9DDDB}" type="pres">
      <dgm:prSet presAssocID="{F2A17E98-8308-4E73-BF50-46CB5BA0F0F7}" presName="linNode" presStyleCnt="0"/>
      <dgm:spPr/>
    </dgm:pt>
    <dgm:pt modelId="{819B8794-FDB5-4D0F-A675-6B4D67AD01E8}" type="pres">
      <dgm:prSet presAssocID="{F2A17E98-8308-4E73-BF50-46CB5BA0F0F7}" presName="parentText" presStyleLbl="node1" presStyleIdx="0" presStyleCnt="4" custScaleX="62190" custScaleY="139327" custLinFactNeighborX="-10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26641F-BCB6-4E2B-B684-DC0AB1DC8466}" type="pres">
      <dgm:prSet presAssocID="{F2A17E98-8308-4E73-BF50-46CB5BA0F0F7}" presName="descendantText" presStyleLbl="alignAccFollowNode1" presStyleIdx="0" presStyleCnt="4" custScaleX="121334" custScaleY="1719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013F0-5F25-4A3C-813D-204BCA5C1BB9}" type="pres">
      <dgm:prSet presAssocID="{C23C460C-E16F-452D-B6FA-4551C7CA89E1}" presName="sp" presStyleCnt="0"/>
      <dgm:spPr/>
    </dgm:pt>
    <dgm:pt modelId="{4340539E-00B7-49A8-8BD8-242ADF737226}" type="pres">
      <dgm:prSet presAssocID="{002A716A-1F59-4960-9851-F25282693396}" presName="linNode" presStyleCnt="0"/>
      <dgm:spPr/>
    </dgm:pt>
    <dgm:pt modelId="{8EA9E952-E004-41AA-A403-C939581B5615}" type="pres">
      <dgm:prSet presAssocID="{002A716A-1F59-4960-9851-F25282693396}" presName="parentText" presStyleLbl="node1" presStyleIdx="1" presStyleCnt="4" custScaleX="62190" custScaleY="107269" custLinFactNeighborX="-10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321E61-50F5-47DC-8237-CE6C7544E20C}" type="pres">
      <dgm:prSet presAssocID="{002A716A-1F59-4960-9851-F25282693396}" presName="descendantText" presStyleLbl="alignAccFollowNode1" presStyleIdx="1" presStyleCnt="4" custScaleX="121334" custScaleY="14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761ABF-16D2-4F47-BE50-A7977AEF1977}" type="pres">
      <dgm:prSet presAssocID="{B8E3C31B-9BD5-4DB9-B7F6-64C2D257CA5F}" presName="sp" presStyleCnt="0"/>
      <dgm:spPr/>
    </dgm:pt>
    <dgm:pt modelId="{8CD011BE-3261-4517-B244-40693DAA4D92}" type="pres">
      <dgm:prSet presAssocID="{34BE8475-4942-43D1-8CB7-52FC8CD8D09D}" presName="linNode" presStyleCnt="0"/>
      <dgm:spPr/>
    </dgm:pt>
    <dgm:pt modelId="{E6818152-EBD4-408C-A16C-8D337D5E6961}" type="pres">
      <dgm:prSet presAssocID="{34BE8475-4942-43D1-8CB7-52FC8CD8D09D}" presName="parentText" presStyleLbl="node1" presStyleIdx="2" presStyleCnt="4" custScaleX="62250" custScaleY="81004" custLinFactNeighborX="-10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1185C2-96B0-4264-8867-13D5D893B231}" type="pres">
      <dgm:prSet presAssocID="{34BE8475-4942-43D1-8CB7-52FC8CD8D09D}" presName="descendantText" presStyleLbl="alignAccFollowNode1" presStyleIdx="2" presStyleCnt="4" custScaleX="121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95636D-5A56-4458-B3DE-9D0EF9E1A2C7}" type="pres">
      <dgm:prSet presAssocID="{F0FE41A3-7073-4126-ABA8-CCE2CE15D636}" presName="sp" presStyleCnt="0"/>
      <dgm:spPr/>
    </dgm:pt>
    <dgm:pt modelId="{5726BE58-4BA6-41B0-B1BD-A6A728CB5BFD}" type="pres">
      <dgm:prSet presAssocID="{355F1B1E-EDB4-406A-A3BC-A68739CE3A20}" presName="linNode" presStyleCnt="0"/>
      <dgm:spPr/>
    </dgm:pt>
    <dgm:pt modelId="{92B50DB5-FAAE-45FD-BE4A-89C51BF35FB2}" type="pres">
      <dgm:prSet presAssocID="{355F1B1E-EDB4-406A-A3BC-A68739CE3A20}" presName="parentText" presStyleLbl="node1" presStyleIdx="3" presStyleCnt="4" custScaleX="62250" custScaleY="78503" custLinFactNeighborX="-1073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67ACD-2150-47C8-B04A-9E90A753529D}" type="pres">
      <dgm:prSet presAssocID="{355F1B1E-EDB4-406A-A3BC-A68739CE3A20}" presName="descendantText" presStyleLbl="alignAccFollowNode1" presStyleIdx="3" presStyleCnt="4" custScaleX="1213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4E9B8E-DFDD-4C42-BB53-20B631526ED1}" type="presOf" srcId="{85455F93-DF71-4037-B4EB-9DFE9E2C0EF9}" destId="{AD26641F-BCB6-4E2B-B684-DC0AB1DC8466}" srcOrd="0" destOrd="1" presId="urn:microsoft.com/office/officeart/2005/8/layout/vList5"/>
    <dgm:cxn modelId="{7A230DD7-A853-4FBF-847E-CE350220B7AB}" type="presOf" srcId="{6EE17061-C29E-4100-A39A-787B73B9160B}" destId="{6B321E61-50F5-47DC-8237-CE6C7544E20C}" srcOrd="0" destOrd="1" presId="urn:microsoft.com/office/officeart/2005/8/layout/vList5"/>
    <dgm:cxn modelId="{8E5C448F-0378-4FEE-B8DF-678B04F8B471}" srcId="{34BE8475-4942-43D1-8CB7-52FC8CD8D09D}" destId="{7EA00FE1-6347-411D-B0C9-B0E6632538BC}" srcOrd="0" destOrd="0" parTransId="{F1F293C8-FC0F-4D2A-A689-ED79C5916EB5}" sibTransId="{1048D307-F118-4C62-9F07-899C564DBB03}"/>
    <dgm:cxn modelId="{CB18B880-A23C-4C3C-97D2-B0CA59F2C59D}" srcId="{F2A17E98-8308-4E73-BF50-46CB5BA0F0F7}" destId="{E6C57D07-C997-4D5B-97EC-04E84F63C00A}" srcOrd="2" destOrd="0" parTransId="{7B249BC8-0452-46E2-BF46-ED1BFFDC5F04}" sibTransId="{F5751D33-3512-49CF-80DA-BE424DD67813}"/>
    <dgm:cxn modelId="{A441E9ED-FC57-4D20-AA27-7A511EC13CA2}" srcId="{355F1B1E-EDB4-406A-A3BC-A68739CE3A20}" destId="{32E17200-18A0-48D0-BD1E-068C26D3A81C}" srcOrd="0" destOrd="0" parTransId="{E25180A4-D215-4D3B-8506-1229042B3FA3}" sibTransId="{78C7381B-6794-4F71-90B1-9EA426A79490}"/>
    <dgm:cxn modelId="{41A73542-F3F1-42D0-B42F-FCCC1F3CBF45}" type="presOf" srcId="{E6C57D07-C997-4D5B-97EC-04E84F63C00A}" destId="{AD26641F-BCB6-4E2B-B684-DC0AB1DC8466}" srcOrd="0" destOrd="2" presId="urn:microsoft.com/office/officeart/2005/8/layout/vList5"/>
    <dgm:cxn modelId="{3C1D63D4-1026-4635-AFF6-82FDA8943169}" type="presOf" srcId="{040FE9E7-9728-463E-A1E9-ADAEB5502532}" destId="{DD967ACD-2150-47C8-B04A-9E90A753529D}" srcOrd="0" destOrd="2" presId="urn:microsoft.com/office/officeart/2005/8/layout/vList5"/>
    <dgm:cxn modelId="{6E247926-498C-4C52-8FF1-5EA346E23A12}" type="presOf" srcId="{7EA00FE1-6347-411D-B0C9-B0E6632538BC}" destId="{8A1185C2-96B0-4264-8867-13D5D893B231}" srcOrd="0" destOrd="0" presId="urn:microsoft.com/office/officeart/2005/8/layout/vList5"/>
    <dgm:cxn modelId="{6690B936-699A-4FE4-87AB-63EC49A3307F}" srcId="{F29099AD-D8FA-47D4-A832-568621A8B9E6}" destId="{002A716A-1F59-4960-9851-F25282693396}" srcOrd="1" destOrd="0" parTransId="{1A82136E-25FF-4B0C-8FA8-FA8D34646060}" sibTransId="{B8E3C31B-9BD5-4DB9-B7F6-64C2D257CA5F}"/>
    <dgm:cxn modelId="{6EB391D6-E5D8-4992-AE2B-49DF6AA0E70D}" type="presOf" srcId="{32E17200-18A0-48D0-BD1E-068C26D3A81C}" destId="{DD967ACD-2150-47C8-B04A-9E90A753529D}" srcOrd="0" destOrd="0" presId="urn:microsoft.com/office/officeart/2005/8/layout/vList5"/>
    <dgm:cxn modelId="{47205D2B-2ABC-43E9-9B20-CF8D100A3481}" srcId="{F29099AD-D8FA-47D4-A832-568621A8B9E6}" destId="{F2A17E98-8308-4E73-BF50-46CB5BA0F0F7}" srcOrd="0" destOrd="0" parTransId="{8EE6B99C-106D-4A20-A79B-C227C9F04A8E}" sibTransId="{C23C460C-E16F-452D-B6FA-4551C7CA89E1}"/>
    <dgm:cxn modelId="{BD0F6BF6-EFB9-45F1-A458-D662890A1EFE}" type="presOf" srcId="{F2A17E98-8308-4E73-BF50-46CB5BA0F0F7}" destId="{819B8794-FDB5-4D0F-A675-6B4D67AD01E8}" srcOrd="0" destOrd="0" presId="urn:microsoft.com/office/officeart/2005/8/layout/vList5"/>
    <dgm:cxn modelId="{FB57B80B-61C0-4D14-8F3C-044E0C7FA3B4}" type="presOf" srcId="{002A716A-1F59-4960-9851-F25282693396}" destId="{8EA9E952-E004-41AA-A403-C939581B5615}" srcOrd="0" destOrd="0" presId="urn:microsoft.com/office/officeart/2005/8/layout/vList5"/>
    <dgm:cxn modelId="{2718830A-B65F-4223-9046-816B19B3F00C}" srcId="{34BE8475-4942-43D1-8CB7-52FC8CD8D09D}" destId="{0F7B70A7-8936-46BF-B2DC-CC00ECBE3619}" srcOrd="1" destOrd="0" parTransId="{93162A38-205E-414F-AAFA-E096F0E4BB64}" sibTransId="{D0717C14-930D-49F1-8A54-C8195B965F8C}"/>
    <dgm:cxn modelId="{CB9EC7EE-34CB-44EE-B18E-FB6B005A6AAD}" srcId="{F2A17E98-8308-4E73-BF50-46CB5BA0F0F7}" destId="{8E6A024F-DC93-4449-8D70-F18F74F413DD}" srcOrd="3" destOrd="0" parTransId="{17FADD5E-1643-4C12-A873-4B6F920FD513}" sibTransId="{5BE33FE8-1038-4FD0-AB27-90B13E886EA5}"/>
    <dgm:cxn modelId="{C377BD2D-E9BC-40A7-B1CC-C39C351F57F1}" srcId="{002A716A-1F59-4960-9851-F25282693396}" destId="{6EE17061-C29E-4100-A39A-787B73B9160B}" srcOrd="1" destOrd="0" parTransId="{80136230-0B00-4D99-9599-F67B5028A05D}" sibTransId="{5C89D156-C1C2-497C-9928-F3D2FAA48C81}"/>
    <dgm:cxn modelId="{B3D9D6AD-344E-405E-AD02-8A71DDCCE5D6}" srcId="{F29099AD-D8FA-47D4-A832-568621A8B9E6}" destId="{34BE8475-4942-43D1-8CB7-52FC8CD8D09D}" srcOrd="2" destOrd="0" parTransId="{A7946D1F-78DF-468B-A8AD-B8626325D10D}" sibTransId="{F0FE41A3-7073-4126-ABA8-CCE2CE15D636}"/>
    <dgm:cxn modelId="{BB6F813D-A8A2-44E7-957C-75AA8300D709}" type="presOf" srcId="{62665423-CF76-4E25-9229-4A3E2A13FE33}" destId="{6B321E61-50F5-47DC-8237-CE6C7544E20C}" srcOrd="0" destOrd="0" presId="urn:microsoft.com/office/officeart/2005/8/layout/vList5"/>
    <dgm:cxn modelId="{27B6848B-4746-45F5-976D-16397CCCC519}" type="presOf" srcId="{CB902F9E-E639-4FE6-B49C-CB67F7BE687F}" destId="{DD967ACD-2150-47C8-B04A-9E90A753529D}" srcOrd="0" destOrd="1" presId="urn:microsoft.com/office/officeart/2005/8/layout/vList5"/>
    <dgm:cxn modelId="{39710C85-32D1-4D14-A002-311CA66FE307}" srcId="{002A716A-1F59-4960-9851-F25282693396}" destId="{62665423-CF76-4E25-9229-4A3E2A13FE33}" srcOrd="0" destOrd="0" parTransId="{4F4C6E55-A953-4FCF-8970-9C2DDAF4FE74}" sibTransId="{219E767B-70CB-48C7-B0AA-F7B74ACF814C}"/>
    <dgm:cxn modelId="{2D38DF1D-DAC3-4589-A75C-D21BAF4E184B}" type="presOf" srcId="{34BE8475-4942-43D1-8CB7-52FC8CD8D09D}" destId="{E6818152-EBD4-408C-A16C-8D337D5E6961}" srcOrd="0" destOrd="0" presId="urn:microsoft.com/office/officeart/2005/8/layout/vList5"/>
    <dgm:cxn modelId="{0428090D-8A72-4B51-B303-9FE079AA1949}" type="presOf" srcId="{F29099AD-D8FA-47D4-A832-568621A8B9E6}" destId="{544F1FA2-3599-4F20-8C45-385BB9FA950B}" srcOrd="0" destOrd="0" presId="urn:microsoft.com/office/officeart/2005/8/layout/vList5"/>
    <dgm:cxn modelId="{2E87685F-18F7-492D-8C3D-CDAEF8B14822}" srcId="{F2A17E98-8308-4E73-BF50-46CB5BA0F0F7}" destId="{85455F93-DF71-4037-B4EB-9DFE9E2C0EF9}" srcOrd="1" destOrd="0" parTransId="{88A8FABF-E399-482F-8989-1D06EE829859}" sibTransId="{5E98BCC6-AFF3-4C04-901A-A846C41D9BF1}"/>
    <dgm:cxn modelId="{6CD53941-DD0A-4C54-873F-E6EB44B5AF55}" srcId="{002A716A-1F59-4960-9851-F25282693396}" destId="{5C9FAACE-8102-46CD-8FB4-953D2B70A956}" srcOrd="2" destOrd="0" parTransId="{6091F252-BEEF-49E2-B622-141369ADE270}" sibTransId="{87CA898F-A68F-455E-83A5-931AEE477507}"/>
    <dgm:cxn modelId="{F530B9B1-B82F-4D20-A5FC-123155907198}" type="presOf" srcId="{5C9FAACE-8102-46CD-8FB4-953D2B70A956}" destId="{6B321E61-50F5-47DC-8237-CE6C7544E20C}" srcOrd="0" destOrd="2" presId="urn:microsoft.com/office/officeart/2005/8/layout/vList5"/>
    <dgm:cxn modelId="{EB2A08E1-0AE7-4841-8A89-35ED9806EEF2}" type="presOf" srcId="{0F7B70A7-8936-46BF-B2DC-CC00ECBE3619}" destId="{8A1185C2-96B0-4264-8867-13D5D893B231}" srcOrd="0" destOrd="1" presId="urn:microsoft.com/office/officeart/2005/8/layout/vList5"/>
    <dgm:cxn modelId="{C3E4D5CA-C3CE-43E2-8528-1E232241255F}" type="presOf" srcId="{355F1B1E-EDB4-406A-A3BC-A68739CE3A20}" destId="{92B50DB5-FAAE-45FD-BE4A-89C51BF35FB2}" srcOrd="0" destOrd="0" presId="urn:microsoft.com/office/officeart/2005/8/layout/vList5"/>
    <dgm:cxn modelId="{7F87FD0C-8A3D-4E16-8B42-AF6385AD62A5}" srcId="{F29099AD-D8FA-47D4-A832-568621A8B9E6}" destId="{355F1B1E-EDB4-406A-A3BC-A68739CE3A20}" srcOrd="3" destOrd="0" parTransId="{F0262C4E-4E0E-4F94-9915-91E0F6DF45ED}" sibTransId="{EC203E45-C9D3-4531-A476-952FB428D910}"/>
    <dgm:cxn modelId="{40A51F3F-67EB-4429-A67C-C98E45B1B2BC}" type="presOf" srcId="{8E6A024F-DC93-4449-8D70-F18F74F413DD}" destId="{AD26641F-BCB6-4E2B-B684-DC0AB1DC8466}" srcOrd="0" destOrd="3" presId="urn:microsoft.com/office/officeart/2005/8/layout/vList5"/>
    <dgm:cxn modelId="{D0BB15A9-CD00-48E9-B50F-D13849A9AEE0}" srcId="{F2A17E98-8308-4E73-BF50-46CB5BA0F0F7}" destId="{F0DAB8F7-91B0-49C9-882A-7C48BE07FAD2}" srcOrd="0" destOrd="0" parTransId="{96F8B50C-9C49-4A70-9C5D-D0BC61BC68DD}" sibTransId="{0A13E7FC-007C-4A30-897E-A9A887572D09}"/>
    <dgm:cxn modelId="{9E448874-E409-43B6-AA21-C33E27C365F1}" srcId="{355F1B1E-EDB4-406A-A3BC-A68739CE3A20}" destId="{CB902F9E-E639-4FE6-B49C-CB67F7BE687F}" srcOrd="1" destOrd="0" parTransId="{E8FA9E2C-9419-48C4-9811-D5F63C7C6831}" sibTransId="{18F235AA-F8C0-493A-B735-3D303CC1935E}"/>
    <dgm:cxn modelId="{6A18F6F0-1702-4340-ACCF-9EFE02354F62}" srcId="{355F1B1E-EDB4-406A-A3BC-A68739CE3A20}" destId="{040FE9E7-9728-463E-A1E9-ADAEB5502532}" srcOrd="2" destOrd="0" parTransId="{542A71B1-B8C3-4B5A-AAF8-D8A0BB3C1EE2}" sibTransId="{B6531A8C-34A1-4A2E-9906-1D76E3ACFD85}"/>
    <dgm:cxn modelId="{AA13B0C1-DB70-4E44-AB6A-512945968D79}" type="presOf" srcId="{F0DAB8F7-91B0-49C9-882A-7C48BE07FAD2}" destId="{AD26641F-BCB6-4E2B-B684-DC0AB1DC8466}" srcOrd="0" destOrd="0" presId="urn:microsoft.com/office/officeart/2005/8/layout/vList5"/>
    <dgm:cxn modelId="{24EB99E4-1ACD-47B8-B8D3-AC24B641F31A}" type="presParOf" srcId="{544F1FA2-3599-4F20-8C45-385BB9FA950B}" destId="{F165FB37-F215-4008-B7C4-3FABD8A9DDDB}" srcOrd="0" destOrd="0" presId="urn:microsoft.com/office/officeart/2005/8/layout/vList5"/>
    <dgm:cxn modelId="{F417896C-B8FF-4DD1-BFFD-3E7A2C277211}" type="presParOf" srcId="{F165FB37-F215-4008-B7C4-3FABD8A9DDDB}" destId="{819B8794-FDB5-4D0F-A675-6B4D67AD01E8}" srcOrd="0" destOrd="0" presId="urn:microsoft.com/office/officeart/2005/8/layout/vList5"/>
    <dgm:cxn modelId="{8477456C-8095-4BDE-BB03-9FE5432B0C7A}" type="presParOf" srcId="{F165FB37-F215-4008-B7C4-3FABD8A9DDDB}" destId="{AD26641F-BCB6-4E2B-B684-DC0AB1DC8466}" srcOrd="1" destOrd="0" presId="urn:microsoft.com/office/officeart/2005/8/layout/vList5"/>
    <dgm:cxn modelId="{1AB64487-4ACA-4A40-ABC2-0BAFA4336FEC}" type="presParOf" srcId="{544F1FA2-3599-4F20-8C45-385BB9FA950B}" destId="{501013F0-5F25-4A3C-813D-204BCA5C1BB9}" srcOrd="1" destOrd="0" presId="urn:microsoft.com/office/officeart/2005/8/layout/vList5"/>
    <dgm:cxn modelId="{FBF610C1-BEDF-41CF-B427-4F579569FB8F}" type="presParOf" srcId="{544F1FA2-3599-4F20-8C45-385BB9FA950B}" destId="{4340539E-00B7-49A8-8BD8-242ADF737226}" srcOrd="2" destOrd="0" presId="urn:microsoft.com/office/officeart/2005/8/layout/vList5"/>
    <dgm:cxn modelId="{3E8EB974-A00A-4E70-A30D-F721726E2382}" type="presParOf" srcId="{4340539E-00B7-49A8-8BD8-242ADF737226}" destId="{8EA9E952-E004-41AA-A403-C939581B5615}" srcOrd="0" destOrd="0" presId="urn:microsoft.com/office/officeart/2005/8/layout/vList5"/>
    <dgm:cxn modelId="{0DA4B6B8-3E00-4ABD-AD44-9FDB3F30586C}" type="presParOf" srcId="{4340539E-00B7-49A8-8BD8-242ADF737226}" destId="{6B321E61-50F5-47DC-8237-CE6C7544E20C}" srcOrd="1" destOrd="0" presId="urn:microsoft.com/office/officeart/2005/8/layout/vList5"/>
    <dgm:cxn modelId="{1DC6C972-753E-4090-ACA0-BF2323DF37E1}" type="presParOf" srcId="{544F1FA2-3599-4F20-8C45-385BB9FA950B}" destId="{11761ABF-16D2-4F47-BE50-A7977AEF1977}" srcOrd="3" destOrd="0" presId="urn:microsoft.com/office/officeart/2005/8/layout/vList5"/>
    <dgm:cxn modelId="{0BC6A59A-616A-4289-AC4B-C8B3123FB635}" type="presParOf" srcId="{544F1FA2-3599-4F20-8C45-385BB9FA950B}" destId="{8CD011BE-3261-4517-B244-40693DAA4D92}" srcOrd="4" destOrd="0" presId="urn:microsoft.com/office/officeart/2005/8/layout/vList5"/>
    <dgm:cxn modelId="{BDA34B55-FBFA-4924-80F2-DB257B3899E9}" type="presParOf" srcId="{8CD011BE-3261-4517-B244-40693DAA4D92}" destId="{E6818152-EBD4-408C-A16C-8D337D5E6961}" srcOrd="0" destOrd="0" presId="urn:microsoft.com/office/officeart/2005/8/layout/vList5"/>
    <dgm:cxn modelId="{4FC8BAF9-E59D-4C7A-BCB4-78385C1180B0}" type="presParOf" srcId="{8CD011BE-3261-4517-B244-40693DAA4D92}" destId="{8A1185C2-96B0-4264-8867-13D5D893B231}" srcOrd="1" destOrd="0" presId="urn:microsoft.com/office/officeart/2005/8/layout/vList5"/>
    <dgm:cxn modelId="{FB7A0385-9907-44CD-B1B3-E7928630193A}" type="presParOf" srcId="{544F1FA2-3599-4F20-8C45-385BB9FA950B}" destId="{BB95636D-5A56-4458-B3DE-9D0EF9E1A2C7}" srcOrd="5" destOrd="0" presId="urn:microsoft.com/office/officeart/2005/8/layout/vList5"/>
    <dgm:cxn modelId="{7ABFD8FF-E2BF-4A8A-9A7D-01A1BFC9325D}" type="presParOf" srcId="{544F1FA2-3599-4F20-8C45-385BB9FA950B}" destId="{5726BE58-4BA6-41B0-B1BD-A6A728CB5BFD}" srcOrd="6" destOrd="0" presId="urn:microsoft.com/office/officeart/2005/8/layout/vList5"/>
    <dgm:cxn modelId="{FCE84325-7195-4218-9EBF-3675AE457BAC}" type="presParOf" srcId="{5726BE58-4BA6-41B0-B1BD-A6A728CB5BFD}" destId="{92B50DB5-FAAE-45FD-BE4A-89C51BF35FB2}" srcOrd="0" destOrd="0" presId="urn:microsoft.com/office/officeart/2005/8/layout/vList5"/>
    <dgm:cxn modelId="{773BB182-FCB9-4B95-B29A-68B6C7BB59A1}" type="presParOf" srcId="{5726BE58-4BA6-41B0-B1BD-A6A728CB5BFD}" destId="{DD967ACD-2150-47C8-B04A-9E90A753529D}" srcOrd="1" destOrd="0" presId="urn:microsoft.com/office/officeart/2005/8/layout/vList5"/>
  </dgm:cxnLst>
  <dgm:bg/>
  <dgm:whole>
    <a:ln w="76200">
      <a:solidFill>
        <a:schemeClr val="bg1">
          <a:lumMod val="50000"/>
        </a:schemeClr>
      </a:solidFill>
      <a:prstDash val="solid"/>
    </a:ln>
  </dgm:whole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F57E96-36A2-4B57-9A1F-6614C751905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D9C2B1-42DC-4F35-9E8F-A533B11DEE05}">
      <dgm:prSet phldrT="[Текст]" custT="1"/>
      <dgm:spPr/>
      <dgm:t>
        <a:bodyPr/>
        <a:lstStyle/>
        <a:p>
          <a:pPr algn="ctr"/>
          <a:r>
            <a:rPr lang="ru-RU" sz="1600" b="1" smtClean="0"/>
            <a:t>КРИТЕРИИ ОЦЕНКИ</a:t>
          </a:r>
          <a:endParaRPr lang="ru-RU" sz="1600"/>
        </a:p>
      </dgm:t>
    </dgm:pt>
    <dgm:pt modelId="{4668F6E1-DA61-4CAC-9B22-D681EB50F383}" type="parTrans" cxnId="{B41DB868-6733-4F71-97B4-446FCB35AA64}">
      <dgm:prSet/>
      <dgm:spPr/>
      <dgm:t>
        <a:bodyPr/>
        <a:lstStyle/>
        <a:p>
          <a:endParaRPr lang="ru-RU"/>
        </a:p>
      </dgm:t>
    </dgm:pt>
    <dgm:pt modelId="{69B1D4A8-F375-4547-8BBC-BDB3C69B2259}" type="sibTrans" cxnId="{B41DB868-6733-4F71-97B4-446FCB35AA64}">
      <dgm:prSet/>
      <dgm:spPr/>
      <dgm:t>
        <a:bodyPr/>
        <a:lstStyle/>
        <a:p>
          <a:endParaRPr lang="ru-RU"/>
        </a:p>
      </dgm:t>
    </dgm:pt>
    <dgm:pt modelId="{15844128-F249-4058-ACF0-3AB056E28504}">
      <dgm:prSet custT="1"/>
      <dgm:spPr/>
      <dgm:t>
        <a:bodyPr/>
        <a:lstStyle/>
        <a:p>
          <a:r>
            <a:rPr lang="ru-RU" sz="1600" smtClean="0">
              <a:solidFill>
                <a:schemeClr val="bg1"/>
              </a:solidFill>
            </a:rPr>
            <a:t>Стоимость услуг</a:t>
          </a:r>
          <a:endParaRPr lang="ru-RU" sz="1600">
            <a:solidFill>
              <a:schemeClr val="bg1"/>
            </a:solidFill>
          </a:endParaRPr>
        </a:p>
      </dgm:t>
    </dgm:pt>
    <dgm:pt modelId="{A7672F97-E1FE-45AC-BA86-F1EB8966CF73}" type="parTrans" cxnId="{CD35EF94-B8A2-42C7-8F9B-8A8D94BEEC3D}">
      <dgm:prSet/>
      <dgm:spPr/>
      <dgm:t>
        <a:bodyPr/>
        <a:lstStyle/>
        <a:p>
          <a:endParaRPr lang="ru-RU"/>
        </a:p>
      </dgm:t>
    </dgm:pt>
    <dgm:pt modelId="{955225AE-B11A-4592-82D4-BC2276116E20}" type="sibTrans" cxnId="{CD35EF94-B8A2-42C7-8F9B-8A8D94BEEC3D}">
      <dgm:prSet/>
      <dgm:spPr/>
      <dgm:t>
        <a:bodyPr/>
        <a:lstStyle/>
        <a:p>
          <a:endParaRPr lang="ru-RU"/>
        </a:p>
      </dgm:t>
    </dgm:pt>
    <dgm:pt modelId="{DEB155AA-BD39-4C84-B21B-84442E353721}">
      <dgm:prSet custT="1"/>
      <dgm:spPr/>
      <dgm:t>
        <a:bodyPr/>
        <a:lstStyle/>
        <a:p>
          <a:r>
            <a:rPr lang="ru-RU" sz="1600" smtClean="0">
              <a:solidFill>
                <a:schemeClr val="bg1"/>
              </a:solidFill>
            </a:rPr>
            <a:t>Согласование заявок</a:t>
          </a:r>
          <a:endParaRPr lang="ru-RU" sz="1600">
            <a:solidFill>
              <a:schemeClr val="bg1"/>
            </a:solidFill>
          </a:endParaRPr>
        </a:p>
      </dgm:t>
    </dgm:pt>
    <dgm:pt modelId="{B0995E94-64EF-4093-87EB-EC522D044969}" type="parTrans" cxnId="{06EA510B-48DD-4266-BD1B-C7BD65E3971F}">
      <dgm:prSet/>
      <dgm:spPr/>
      <dgm:t>
        <a:bodyPr/>
        <a:lstStyle/>
        <a:p>
          <a:endParaRPr lang="ru-RU"/>
        </a:p>
      </dgm:t>
    </dgm:pt>
    <dgm:pt modelId="{BBFF047B-62CB-461D-8947-8CEFB58D28C5}" type="sibTrans" cxnId="{06EA510B-48DD-4266-BD1B-C7BD65E3971F}">
      <dgm:prSet/>
      <dgm:spPr/>
      <dgm:t>
        <a:bodyPr/>
        <a:lstStyle/>
        <a:p>
          <a:endParaRPr lang="ru-RU"/>
        </a:p>
      </dgm:t>
    </dgm:pt>
    <dgm:pt modelId="{B12CDF79-EDE8-4273-B655-93D909F79514}">
      <dgm:prSet custT="1"/>
      <dgm:spPr/>
      <dgm:t>
        <a:bodyPr/>
        <a:lstStyle/>
        <a:p>
          <a:r>
            <a:rPr lang="ru-RU" sz="1600" smtClean="0">
              <a:solidFill>
                <a:schemeClr val="bg1"/>
              </a:solidFill>
            </a:rPr>
            <a:t>Гибкость финансовых условий </a:t>
          </a:r>
          <a:endParaRPr lang="ru-RU" sz="1600">
            <a:solidFill>
              <a:schemeClr val="bg1"/>
            </a:solidFill>
          </a:endParaRPr>
        </a:p>
      </dgm:t>
    </dgm:pt>
    <dgm:pt modelId="{0B5C43A9-96ED-4890-B0DF-D9110F0C7632}" type="parTrans" cxnId="{9934F93E-2D67-4A88-A08F-0BF23E80F97F}">
      <dgm:prSet/>
      <dgm:spPr/>
      <dgm:t>
        <a:bodyPr/>
        <a:lstStyle/>
        <a:p>
          <a:endParaRPr lang="ru-RU"/>
        </a:p>
      </dgm:t>
    </dgm:pt>
    <dgm:pt modelId="{F2518175-C7FB-44C2-8F7D-57F3990481B4}" type="sibTrans" cxnId="{9934F93E-2D67-4A88-A08F-0BF23E80F97F}">
      <dgm:prSet/>
      <dgm:spPr/>
      <dgm:t>
        <a:bodyPr/>
        <a:lstStyle/>
        <a:p>
          <a:endParaRPr lang="ru-RU"/>
        </a:p>
      </dgm:t>
    </dgm:pt>
    <dgm:pt modelId="{5C19B8A1-6AB6-4A5E-8073-8A944C5BA063}">
      <dgm:prSet custT="1"/>
      <dgm:spPr/>
      <dgm:t>
        <a:bodyPr/>
        <a:lstStyle/>
        <a:p>
          <a:r>
            <a:rPr lang="ru-RU" sz="1600" smtClean="0">
              <a:solidFill>
                <a:schemeClr val="bg1"/>
              </a:solidFill>
            </a:rPr>
            <a:t>Уровень информационных технологий</a:t>
          </a:r>
          <a:endParaRPr lang="ru-RU" sz="1600">
            <a:solidFill>
              <a:schemeClr val="bg1"/>
            </a:solidFill>
          </a:endParaRPr>
        </a:p>
      </dgm:t>
    </dgm:pt>
    <dgm:pt modelId="{D85406AC-D569-4E4D-B131-DD7FD9376357}" type="parTrans" cxnId="{ECE6F143-C38F-4178-9D45-5B616194408A}">
      <dgm:prSet/>
      <dgm:spPr/>
      <dgm:t>
        <a:bodyPr/>
        <a:lstStyle/>
        <a:p>
          <a:endParaRPr lang="ru-RU"/>
        </a:p>
      </dgm:t>
    </dgm:pt>
    <dgm:pt modelId="{AC13EADF-6BE6-497D-B46E-1988CA5A238D}" type="sibTrans" cxnId="{ECE6F143-C38F-4178-9D45-5B616194408A}">
      <dgm:prSet/>
      <dgm:spPr/>
      <dgm:t>
        <a:bodyPr/>
        <a:lstStyle/>
        <a:p>
          <a:endParaRPr lang="ru-RU"/>
        </a:p>
      </dgm:t>
    </dgm:pt>
    <dgm:pt modelId="{CFFDA9A5-7222-4523-93C5-F20DBD0F3D45}">
      <dgm:prSet custT="1"/>
      <dgm:spPr/>
      <dgm:t>
        <a:bodyPr/>
        <a:lstStyle/>
        <a:p>
          <a:r>
            <a:rPr lang="ru-RU" sz="1600" smtClean="0">
              <a:solidFill>
                <a:schemeClr val="bg1"/>
              </a:solidFill>
            </a:rPr>
            <a:t>Уровень клиентоориентированности оператора</a:t>
          </a:r>
          <a:endParaRPr lang="ru-RU" sz="1600">
            <a:solidFill>
              <a:schemeClr val="bg1"/>
            </a:solidFill>
          </a:endParaRPr>
        </a:p>
      </dgm:t>
    </dgm:pt>
    <dgm:pt modelId="{0436F301-A4C8-4444-897E-F8297F1DC1E1}" type="parTrans" cxnId="{9BE9FC0D-EF6F-4184-B3E2-52C94389F958}">
      <dgm:prSet/>
      <dgm:spPr/>
      <dgm:t>
        <a:bodyPr/>
        <a:lstStyle/>
        <a:p>
          <a:endParaRPr lang="ru-RU"/>
        </a:p>
      </dgm:t>
    </dgm:pt>
    <dgm:pt modelId="{28503418-341D-4922-ABF7-299951EFA219}" type="sibTrans" cxnId="{9BE9FC0D-EF6F-4184-B3E2-52C94389F958}">
      <dgm:prSet/>
      <dgm:spPr/>
      <dgm:t>
        <a:bodyPr/>
        <a:lstStyle/>
        <a:p>
          <a:endParaRPr lang="ru-RU"/>
        </a:p>
      </dgm:t>
    </dgm:pt>
    <dgm:pt modelId="{1015F03E-946B-4C14-B512-5625AE553974}">
      <dgm:prSet custT="1"/>
      <dgm:spPr/>
      <dgm:t>
        <a:bodyPr/>
        <a:lstStyle/>
        <a:p>
          <a:r>
            <a:rPr lang="ru-RU" sz="1400" smtClean="0"/>
            <a:t>Наличие вагонов</a:t>
          </a:r>
          <a:endParaRPr lang="ru-RU" sz="1400"/>
        </a:p>
      </dgm:t>
    </dgm:pt>
    <dgm:pt modelId="{66D87C45-570A-4F35-AF08-EE559844A535}" type="parTrans" cxnId="{A98C8643-9F92-452D-9948-F59022BB28EE}">
      <dgm:prSet/>
      <dgm:spPr/>
      <dgm:t>
        <a:bodyPr/>
        <a:lstStyle/>
        <a:p>
          <a:endParaRPr lang="ru-RU"/>
        </a:p>
      </dgm:t>
    </dgm:pt>
    <dgm:pt modelId="{DBB9BE5E-8E29-4DC5-9E2C-6CE1D39DCB66}" type="sibTrans" cxnId="{A98C8643-9F92-452D-9948-F59022BB28EE}">
      <dgm:prSet/>
      <dgm:spPr/>
      <dgm:t>
        <a:bodyPr/>
        <a:lstStyle/>
        <a:p>
          <a:endParaRPr lang="ru-RU"/>
        </a:p>
      </dgm:t>
    </dgm:pt>
    <dgm:pt modelId="{F02C5A3B-72A1-486A-87B5-6C3D6A3770BA}">
      <dgm:prSet custT="1"/>
      <dgm:spPr/>
      <dgm:t>
        <a:bodyPr/>
        <a:lstStyle/>
        <a:p>
          <a:r>
            <a:rPr lang="ru-RU" sz="1400" smtClean="0"/>
            <a:t>Техническое состояние вагонов</a:t>
          </a:r>
          <a:endParaRPr lang="ru-RU" sz="1400"/>
        </a:p>
      </dgm:t>
    </dgm:pt>
    <dgm:pt modelId="{F77708D2-25E8-463A-8018-6D76ADF4903F}" type="parTrans" cxnId="{D7F5D46D-CC65-4770-8371-D7360E592065}">
      <dgm:prSet/>
      <dgm:spPr/>
      <dgm:t>
        <a:bodyPr/>
        <a:lstStyle/>
        <a:p>
          <a:endParaRPr lang="ru-RU"/>
        </a:p>
      </dgm:t>
    </dgm:pt>
    <dgm:pt modelId="{C7F00395-07E0-489C-8F20-2221F5EBC7B9}" type="sibTrans" cxnId="{D7F5D46D-CC65-4770-8371-D7360E592065}">
      <dgm:prSet/>
      <dgm:spPr/>
      <dgm:t>
        <a:bodyPr/>
        <a:lstStyle/>
        <a:p>
          <a:endParaRPr lang="ru-RU"/>
        </a:p>
      </dgm:t>
    </dgm:pt>
    <dgm:pt modelId="{F83E46B1-803E-4C93-81A9-D394597198FF}">
      <dgm:prSet custT="1"/>
      <dgm:spPr/>
      <dgm:t>
        <a:bodyPr/>
        <a:lstStyle/>
        <a:p>
          <a:r>
            <a:rPr lang="ru-RU" sz="1400" smtClean="0"/>
            <a:t>Подача вагонов по графику</a:t>
          </a:r>
          <a:endParaRPr lang="ru-RU" sz="1400"/>
        </a:p>
      </dgm:t>
    </dgm:pt>
    <dgm:pt modelId="{5497C612-C311-41ED-92DF-BD93F1E5A4EE}" type="parTrans" cxnId="{74AF58C7-4E8A-4792-BA93-E1D08D4DA4FD}">
      <dgm:prSet/>
      <dgm:spPr/>
      <dgm:t>
        <a:bodyPr/>
        <a:lstStyle/>
        <a:p>
          <a:endParaRPr lang="ru-RU"/>
        </a:p>
      </dgm:t>
    </dgm:pt>
    <dgm:pt modelId="{9F2B832D-B4BB-47E7-B161-61E7F7429B7E}" type="sibTrans" cxnId="{74AF58C7-4E8A-4792-BA93-E1D08D4DA4FD}">
      <dgm:prSet/>
      <dgm:spPr/>
      <dgm:t>
        <a:bodyPr/>
        <a:lstStyle/>
        <a:p>
          <a:endParaRPr lang="ru-RU"/>
        </a:p>
      </dgm:t>
    </dgm:pt>
    <dgm:pt modelId="{95C8191D-E339-401E-BA3E-4411D865EC45}">
      <dgm:prSet custT="1"/>
      <dgm:spPr/>
      <dgm:t>
        <a:bodyPr/>
        <a:lstStyle/>
        <a:p>
          <a:r>
            <a:rPr lang="ru-RU" sz="1600" smtClean="0">
              <a:solidFill>
                <a:schemeClr val="bg1"/>
              </a:solidFill>
            </a:rPr>
            <a:t>Уровень клиентоориентированности перевозчика</a:t>
          </a:r>
          <a:endParaRPr lang="ru-RU" sz="1600">
            <a:solidFill>
              <a:schemeClr val="bg1"/>
            </a:solidFill>
          </a:endParaRPr>
        </a:p>
      </dgm:t>
    </dgm:pt>
    <dgm:pt modelId="{876C894D-A5DA-4C99-AD2F-C90781C03E59}" type="parTrans" cxnId="{EC4CB948-45E5-433D-A5E1-3AFBD2364017}">
      <dgm:prSet/>
      <dgm:spPr/>
      <dgm:t>
        <a:bodyPr/>
        <a:lstStyle/>
        <a:p>
          <a:endParaRPr lang="ru-RU"/>
        </a:p>
      </dgm:t>
    </dgm:pt>
    <dgm:pt modelId="{F0E8AE28-30EC-4EEF-82D4-D71A8DA6CF05}" type="sibTrans" cxnId="{EC4CB948-45E5-433D-A5E1-3AFBD2364017}">
      <dgm:prSet/>
      <dgm:spPr/>
      <dgm:t>
        <a:bodyPr/>
        <a:lstStyle/>
        <a:p>
          <a:endParaRPr lang="ru-RU"/>
        </a:p>
      </dgm:t>
    </dgm:pt>
    <dgm:pt modelId="{874F8794-950E-4522-8CC1-7E67C2241999}">
      <dgm:prSet custT="1"/>
      <dgm:spPr/>
      <dgm:t>
        <a:bodyPr/>
        <a:lstStyle/>
        <a:p>
          <a:r>
            <a:rPr lang="ru-RU" sz="1400" smtClean="0"/>
            <a:t>Соблюдение сроков доставки</a:t>
          </a:r>
          <a:endParaRPr lang="ru-RU" sz="1400"/>
        </a:p>
      </dgm:t>
    </dgm:pt>
    <dgm:pt modelId="{1D0AED87-1F89-45D2-BC22-373CB0EEE9A9}" type="parTrans" cxnId="{ECE45D39-2D54-4799-A1EC-3C06246465EC}">
      <dgm:prSet/>
      <dgm:spPr/>
      <dgm:t>
        <a:bodyPr/>
        <a:lstStyle/>
        <a:p>
          <a:endParaRPr lang="ru-RU"/>
        </a:p>
      </dgm:t>
    </dgm:pt>
    <dgm:pt modelId="{DB2CB7FF-6505-47B2-B114-FF43E6576376}" type="sibTrans" cxnId="{ECE45D39-2D54-4799-A1EC-3C06246465EC}">
      <dgm:prSet/>
      <dgm:spPr/>
      <dgm:t>
        <a:bodyPr/>
        <a:lstStyle/>
        <a:p>
          <a:endParaRPr lang="ru-RU"/>
        </a:p>
      </dgm:t>
    </dgm:pt>
    <dgm:pt modelId="{861B7971-6A05-446D-AE54-274FA3B191B7}">
      <dgm:prSet custT="1"/>
      <dgm:spPr/>
      <dgm:t>
        <a:bodyPr/>
        <a:lstStyle/>
        <a:p>
          <a:r>
            <a:rPr lang="ru-RU" sz="1400" smtClean="0"/>
            <a:t>Нормативные сроки по сравнению с желаемыми </a:t>
          </a:r>
          <a:endParaRPr lang="ru-RU" sz="1400"/>
        </a:p>
      </dgm:t>
    </dgm:pt>
    <dgm:pt modelId="{8733742A-925A-452C-B8B3-7B25C16CDFAD}" type="parTrans" cxnId="{A5992FDF-99AB-47DF-8AD5-21619F7CBB63}">
      <dgm:prSet/>
      <dgm:spPr/>
      <dgm:t>
        <a:bodyPr/>
        <a:lstStyle/>
        <a:p>
          <a:endParaRPr lang="ru-RU"/>
        </a:p>
      </dgm:t>
    </dgm:pt>
    <dgm:pt modelId="{4CD23BF2-3AFA-4D18-8131-D43D042B3049}" type="sibTrans" cxnId="{A5992FDF-99AB-47DF-8AD5-21619F7CBB63}">
      <dgm:prSet/>
      <dgm:spPr/>
      <dgm:t>
        <a:bodyPr/>
        <a:lstStyle/>
        <a:p>
          <a:endParaRPr lang="ru-RU"/>
        </a:p>
      </dgm:t>
    </dgm:pt>
    <dgm:pt modelId="{BCFA7E9D-DC32-47D1-B8EA-277A9E7A5311}">
      <dgm:prSet custT="1"/>
      <dgm:spPr/>
      <dgm:t>
        <a:bodyPr/>
        <a:lstStyle/>
        <a:p>
          <a:r>
            <a:rPr lang="ru-RU" sz="1400" smtClean="0"/>
            <a:t>Сохранность груза</a:t>
          </a:r>
          <a:endParaRPr lang="ru-RU" sz="1400"/>
        </a:p>
      </dgm:t>
    </dgm:pt>
    <dgm:pt modelId="{A9FBA02D-4639-4AF4-AB36-2E8594A27F16}" type="parTrans" cxnId="{0273EB22-FFAF-4526-BC4B-3EBB0605D44A}">
      <dgm:prSet/>
      <dgm:spPr/>
      <dgm:t>
        <a:bodyPr/>
        <a:lstStyle/>
        <a:p>
          <a:endParaRPr lang="ru-RU"/>
        </a:p>
      </dgm:t>
    </dgm:pt>
    <dgm:pt modelId="{8EB29486-7709-4694-8D28-7AC0D272D64E}" type="sibTrans" cxnId="{0273EB22-FFAF-4526-BC4B-3EBB0605D44A}">
      <dgm:prSet/>
      <dgm:spPr/>
      <dgm:t>
        <a:bodyPr/>
        <a:lstStyle/>
        <a:p>
          <a:endParaRPr lang="ru-RU"/>
        </a:p>
      </dgm:t>
    </dgm:pt>
    <dgm:pt modelId="{EDD0F8F6-896B-413A-8C76-4839D1F7D0B2}">
      <dgm:prSet custT="1"/>
      <dgm:spPr/>
      <dgm:t>
        <a:bodyPr/>
        <a:lstStyle/>
        <a:p>
          <a:r>
            <a:rPr lang="ru-RU" sz="1400" smtClean="0"/>
            <a:t>Перевозка «от двери до двери»</a:t>
          </a:r>
          <a:endParaRPr lang="ru-RU" sz="1400"/>
        </a:p>
      </dgm:t>
    </dgm:pt>
    <dgm:pt modelId="{9D6859BE-3FD3-43C7-A312-F884B22E999D}" type="parTrans" cxnId="{D4B82144-D2E2-4782-9166-6CA53E4BB67A}">
      <dgm:prSet/>
      <dgm:spPr/>
      <dgm:t>
        <a:bodyPr/>
        <a:lstStyle/>
        <a:p>
          <a:endParaRPr lang="ru-RU"/>
        </a:p>
      </dgm:t>
    </dgm:pt>
    <dgm:pt modelId="{5E9E7C10-FD54-4D4C-BD20-E8CE0BB00826}" type="sibTrans" cxnId="{D4B82144-D2E2-4782-9166-6CA53E4BB67A}">
      <dgm:prSet/>
      <dgm:spPr/>
      <dgm:t>
        <a:bodyPr/>
        <a:lstStyle/>
        <a:p>
          <a:endParaRPr lang="ru-RU"/>
        </a:p>
      </dgm:t>
    </dgm:pt>
    <dgm:pt modelId="{249B7B02-8198-4743-927C-D84163B1D8E7}" type="pres">
      <dgm:prSet presAssocID="{65F57E96-36A2-4B57-9A1F-6614C7519050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02410DFD-A2B4-480B-9AB5-5CE7084548BC}" type="pres">
      <dgm:prSet presAssocID="{2CD9C2B1-42DC-4F35-9E8F-A533B11DEE05}" presName="parenttextcomposite" presStyleCnt="0"/>
      <dgm:spPr/>
    </dgm:pt>
    <dgm:pt modelId="{A202B0F4-8B7F-44B8-84A7-38B5A8327FE5}" type="pres">
      <dgm:prSet presAssocID="{2CD9C2B1-42DC-4F35-9E8F-A533B11DEE05}" presName="parenttext" presStyleLbl="revTx" presStyleIdx="0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ED6461-6469-4026-A160-FB1BE64C9B57}" type="pres">
      <dgm:prSet presAssocID="{2CD9C2B1-42DC-4F35-9E8F-A533B11DEE05}" presName="parallelogramComposite" presStyleCnt="0"/>
      <dgm:spPr/>
    </dgm:pt>
    <dgm:pt modelId="{03BE99BB-FF5E-4723-97EB-14814EB24A04}" type="pres">
      <dgm:prSet presAssocID="{2CD9C2B1-42DC-4F35-9E8F-A533B11DEE05}" presName="parallelogram1" presStyleLbl="alignNode1" presStyleIdx="0" presStyleCnt="49"/>
      <dgm:spPr/>
    </dgm:pt>
    <dgm:pt modelId="{328317E3-1733-4258-8A1F-87638C958A12}" type="pres">
      <dgm:prSet presAssocID="{2CD9C2B1-42DC-4F35-9E8F-A533B11DEE05}" presName="parallelogram2" presStyleLbl="alignNode1" presStyleIdx="1" presStyleCnt="49"/>
      <dgm:spPr/>
    </dgm:pt>
    <dgm:pt modelId="{9B358A84-B1A2-4556-966E-F3D9B9A50C1B}" type="pres">
      <dgm:prSet presAssocID="{2CD9C2B1-42DC-4F35-9E8F-A533B11DEE05}" presName="parallelogram3" presStyleLbl="alignNode1" presStyleIdx="2" presStyleCnt="49"/>
      <dgm:spPr/>
    </dgm:pt>
    <dgm:pt modelId="{31FCD55C-1188-47D0-A9F6-A9082EA3F787}" type="pres">
      <dgm:prSet presAssocID="{2CD9C2B1-42DC-4F35-9E8F-A533B11DEE05}" presName="parallelogram4" presStyleLbl="alignNode1" presStyleIdx="3" presStyleCnt="49"/>
      <dgm:spPr/>
    </dgm:pt>
    <dgm:pt modelId="{B653CFF4-99B5-4931-9F8E-B7EF8E4FC6FC}" type="pres">
      <dgm:prSet presAssocID="{2CD9C2B1-42DC-4F35-9E8F-A533B11DEE05}" presName="parallelogram5" presStyleLbl="alignNode1" presStyleIdx="4" presStyleCnt="49"/>
      <dgm:spPr/>
    </dgm:pt>
    <dgm:pt modelId="{227AB8D4-6A9C-4F1E-BE2F-C5F63F622EAD}" type="pres">
      <dgm:prSet presAssocID="{2CD9C2B1-42DC-4F35-9E8F-A533B11DEE05}" presName="parallelogram6" presStyleLbl="alignNode1" presStyleIdx="5" presStyleCnt="49"/>
      <dgm:spPr/>
    </dgm:pt>
    <dgm:pt modelId="{573E83BB-553A-4397-86D5-4E60565C462B}" type="pres">
      <dgm:prSet presAssocID="{2CD9C2B1-42DC-4F35-9E8F-A533B11DEE05}" presName="parallelogram7" presStyleLbl="alignNode1" presStyleIdx="6" presStyleCnt="49"/>
      <dgm:spPr/>
    </dgm:pt>
    <dgm:pt modelId="{4891F801-1F07-4FF7-AAB5-F8F4240E9977}" type="pres">
      <dgm:prSet presAssocID="{69B1D4A8-F375-4547-8BBC-BDB3C69B2259}" presName="sibTrans" presStyleCnt="0"/>
      <dgm:spPr/>
    </dgm:pt>
    <dgm:pt modelId="{3BFCF6AA-40D2-40AB-9835-31ED40C25096}" type="pres">
      <dgm:prSet presAssocID="{15844128-F249-4058-ACF0-3AB056E28504}" presName="parenttextcomposite" presStyleCnt="0"/>
      <dgm:spPr/>
    </dgm:pt>
    <dgm:pt modelId="{862BB327-FE85-4C78-B09D-4B0745D539E3}" type="pres">
      <dgm:prSet presAssocID="{15844128-F249-4058-ACF0-3AB056E28504}" presName="parenttext" presStyleLbl="revTx" presStyleIdx="1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3FDBC9-025F-4054-B1F3-1889B8C40C17}" type="pres">
      <dgm:prSet presAssocID="{15844128-F249-4058-ACF0-3AB056E28504}" presName="parallelogramComposite" presStyleCnt="0"/>
      <dgm:spPr/>
    </dgm:pt>
    <dgm:pt modelId="{1586656C-6E95-4717-BC98-55CFA1D4A33D}" type="pres">
      <dgm:prSet presAssocID="{15844128-F249-4058-ACF0-3AB056E28504}" presName="parallelogram1" presStyleLbl="alignNode1" presStyleIdx="7" presStyleCnt="49"/>
      <dgm:spPr/>
    </dgm:pt>
    <dgm:pt modelId="{63DBB322-BC84-43BF-9093-69E10F2702D2}" type="pres">
      <dgm:prSet presAssocID="{15844128-F249-4058-ACF0-3AB056E28504}" presName="parallelogram2" presStyleLbl="alignNode1" presStyleIdx="8" presStyleCnt="49"/>
      <dgm:spPr/>
    </dgm:pt>
    <dgm:pt modelId="{DF696A4A-1ABF-4CC5-9261-B8C4DFFF7E6E}" type="pres">
      <dgm:prSet presAssocID="{15844128-F249-4058-ACF0-3AB056E28504}" presName="parallelogram3" presStyleLbl="alignNode1" presStyleIdx="9" presStyleCnt="49"/>
      <dgm:spPr/>
    </dgm:pt>
    <dgm:pt modelId="{6EE40B3F-1DEA-4FF8-85ED-6872BD080E1B}" type="pres">
      <dgm:prSet presAssocID="{15844128-F249-4058-ACF0-3AB056E28504}" presName="parallelogram4" presStyleLbl="alignNode1" presStyleIdx="10" presStyleCnt="49"/>
      <dgm:spPr/>
    </dgm:pt>
    <dgm:pt modelId="{13199B7F-DF75-473F-8C0E-81C0F71F61F8}" type="pres">
      <dgm:prSet presAssocID="{15844128-F249-4058-ACF0-3AB056E28504}" presName="parallelogram5" presStyleLbl="alignNode1" presStyleIdx="11" presStyleCnt="49"/>
      <dgm:spPr/>
    </dgm:pt>
    <dgm:pt modelId="{203E14D0-6B5D-4D77-8537-2E20BBAEBC87}" type="pres">
      <dgm:prSet presAssocID="{15844128-F249-4058-ACF0-3AB056E28504}" presName="parallelogram6" presStyleLbl="alignNode1" presStyleIdx="12" presStyleCnt="49"/>
      <dgm:spPr/>
    </dgm:pt>
    <dgm:pt modelId="{5CDC424D-D7EC-4EA6-83AA-37252675A6AC}" type="pres">
      <dgm:prSet presAssocID="{15844128-F249-4058-ACF0-3AB056E28504}" presName="parallelogram7" presStyleLbl="alignNode1" presStyleIdx="13" presStyleCnt="49"/>
      <dgm:spPr/>
    </dgm:pt>
    <dgm:pt modelId="{4B058389-8F9A-4151-8B40-44E57473DFC8}" type="pres">
      <dgm:prSet presAssocID="{955225AE-B11A-4592-82D4-BC2276116E20}" presName="sibTrans" presStyleCnt="0"/>
      <dgm:spPr/>
    </dgm:pt>
    <dgm:pt modelId="{3F3AC9B0-3C77-4924-A39B-AE0D4B33044E}" type="pres">
      <dgm:prSet presAssocID="{DEB155AA-BD39-4C84-B21B-84442E353721}" presName="parenttextcomposite" presStyleCnt="0"/>
      <dgm:spPr/>
    </dgm:pt>
    <dgm:pt modelId="{5718DAC2-9DC9-4F7B-8248-DF6ED72DBB57}" type="pres">
      <dgm:prSet presAssocID="{DEB155AA-BD39-4C84-B21B-84442E353721}" presName="parenttext" presStyleLbl="revTx" presStyleIdx="2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535FF-CCF7-41BF-B789-CF7793FA46C5}" type="pres">
      <dgm:prSet presAssocID="{DEB155AA-BD39-4C84-B21B-84442E353721}" presName="parallelogramComposite" presStyleCnt="0"/>
      <dgm:spPr/>
    </dgm:pt>
    <dgm:pt modelId="{4DFA84E7-635E-4D1F-AC24-E9FC0A16965B}" type="pres">
      <dgm:prSet presAssocID="{DEB155AA-BD39-4C84-B21B-84442E353721}" presName="parallelogram1" presStyleLbl="alignNode1" presStyleIdx="14" presStyleCnt="49"/>
      <dgm:spPr/>
    </dgm:pt>
    <dgm:pt modelId="{C148D4A9-24F2-4295-95A5-851A9C1ABC31}" type="pres">
      <dgm:prSet presAssocID="{DEB155AA-BD39-4C84-B21B-84442E353721}" presName="parallelogram2" presStyleLbl="alignNode1" presStyleIdx="15" presStyleCnt="49"/>
      <dgm:spPr/>
    </dgm:pt>
    <dgm:pt modelId="{2E37DD5A-625E-45E1-A353-DA984FA3187B}" type="pres">
      <dgm:prSet presAssocID="{DEB155AA-BD39-4C84-B21B-84442E353721}" presName="parallelogram3" presStyleLbl="alignNode1" presStyleIdx="16" presStyleCnt="49"/>
      <dgm:spPr/>
    </dgm:pt>
    <dgm:pt modelId="{F3CEC8BD-F888-4D53-A7A7-D3FBB8CC3C08}" type="pres">
      <dgm:prSet presAssocID="{DEB155AA-BD39-4C84-B21B-84442E353721}" presName="parallelogram4" presStyleLbl="alignNode1" presStyleIdx="17" presStyleCnt="49"/>
      <dgm:spPr/>
    </dgm:pt>
    <dgm:pt modelId="{1469D2DF-4A0E-42B8-93EF-F180B0568EF9}" type="pres">
      <dgm:prSet presAssocID="{DEB155AA-BD39-4C84-B21B-84442E353721}" presName="parallelogram5" presStyleLbl="alignNode1" presStyleIdx="18" presStyleCnt="49"/>
      <dgm:spPr/>
    </dgm:pt>
    <dgm:pt modelId="{1D708C24-C16D-4836-820B-609E8543119E}" type="pres">
      <dgm:prSet presAssocID="{DEB155AA-BD39-4C84-B21B-84442E353721}" presName="parallelogram6" presStyleLbl="alignNode1" presStyleIdx="19" presStyleCnt="49"/>
      <dgm:spPr/>
    </dgm:pt>
    <dgm:pt modelId="{0A2B4ACD-59E2-4862-B49F-9845C2B93152}" type="pres">
      <dgm:prSet presAssocID="{DEB155AA-BD39-4C84-B21B-84442E353721}" presName="parallelogram7" presStyleLbl="alignNode1" presStyleIdx="20" presStyleCnt="49"/>
      <dgm:spPr/>
    </dgm:pt>
    <dgm:pt modelId="{F4E1561C-B69A-4E74-B94C-984C2B558AD3}" type="pres">
      <dgm:prSet presAssocID="{BBFF047B-62CB-461D-8947-8CEFB58D28C5}" presName="sibTrans" presStyleCnt="0"/>
      <dgm:spPr/>
    </dgm:pt>
    <dgm:pt modelId="{E6A21741-8EDE-4701-9DB6-5F3D027A3306}" type="pres">
      <dgm:prSet presAssocID="{B12CDF79-EDE8-4273-B655-93D909F79514}" presName="parenttextcomposite" presStyleCnt="0"/>
      <dgm:spPr/>
    </dgm:pt>
    <dgm:pt modelId="{D915076F-9BE9-4E98-9E7F-7D273E01E501}" type="pres">
      <dgm:prSet presAssocID="{B12CDF79-EDE8-4273-B655-93D909F79514}" presName="parenttext" presStyleLbl="revTx" presStyleIdx="3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65DB0F-B3F9-4FA8-B561-C34175ADC47B}" type="pres">
      <dgm:prSet presAssocID="{B12CDF79-EDE8-4273-B655-93D909F79514}" presName="parallelogramComposite" presStyleCnt="0"/>
      <dgm:spPr/>
    </dgm:pt>
    <dgm:pt modelId="{36040A87-6694-4E74-B4EB-CC869E8F1784}" type="pres">
      <dgm:prSet presAssocID="{B12CDF79-EDE8-4273-B655-93D909F79514}" presName="parallelogram1" presStyleLbl="alignNode1" presStyleIdx="21" presStyleCnt="49"/>
      <dgm:spPr/>
    </dgm:pt>
    <dgm:pt modelId="{473728BA-9C56-4246-AC18-65B0546A8C92}" type="pres">
      <dgm:prSet presAssocID="{B12CDF79-EDE8-4273-B655-93D909F79514}" presName="parallelogram2" presStyleLbl="alignNode1" presStyleIdx="22" presStyleCnt="49"/>
      <dgm:spPr/>
    </dgm:pt>
    <dgm:pt modelId="{196203E6-D8DC-4EA4-83BE-D11D1D339415}" type="pres">
      <dgm:prSet presAssocID="{B12CDF79-EDE8-4273-B655-93D909F79514}" presName="parallelogram3" presStyleLbl="alignNode1" presStyleIdx="23" presStyleCnt="49"/>
      <dgm:spPr/>
    </dgm:pt>
    <dgm:pt modelId="{094FA577-DBB2-49D3-98E3-730E00B466D0}" type="pres">
      <dgm:prSet presAssocID="{B12CDF79-EDE8-4273-B655-93D909F79514}" presName="parallelogram4" presStyleLbl="alignNode1" presStyleIdx="24" presStyleCnt="49"/>
      <dgm:spPr/>
    </dgm:pt>
    <dgm:pt modelId="{099591EE-43B9-4C8C-B2FF-7CB233EE17DB}" type="pres">
      <dgm:prSet presAssocID="{B12CDF79-EDE8-4273-B655-93D909F79514}" presName="parallelogram5" presStyleLbl="alignNode1" presStyleIdx="25" presStyleCnt="49"/>
      <dgm:spPr/>
    </dgm:pt>
    <dgm:pt modelId="{63C4D446-CA77-4B8D-BABA-9DD66B961C08}" type="pres">
      <dgm:prSet presAssocID="{B12CDF79-EDE8-4273-B655-93D909F79514}" presName="parallelogram6" presStyleLbl="alignNode1" presStyleIdx="26" presStyleCnt="49"/>
      <dgm:spPr/>
    </dgm:pt>
    <dgm:pt modelId="{96EB79FB-8878-4078-82C0-E0A6A15F08DD}" type="pres">
      <dgm:prSet presAssocID="{B12CDF79-EDE8-4273-B655-93D909F79514}" presName="parallelogram7" presStyleLbl="alignNode1" presStyleIdx="27" presStyleCnt="49"/>
      <dgm:spPr/>
    </dgm:pt>
    <dgm:pt modelId="{CB248A17-9A61-4898-B676-13193A39E833}" type="pres">
      <dgm:prSet presAssocID="{F2518175-C7FB-44C2-8F7D-57F3990481B4}" presName="sibTrans" presStyleCnt="0"/>
      <dgm:spPr/>
    </dgm:pt>
    <dgm:pt modelId="{55BAA20C-2156-4C1F-976B-EE0356C4096A}" type="pres">
      <dgm:prSet presAssocID="{5C19B8A1-6AB6-4A5E-8073-8A944C5BA063}" presName="parenttextcomposite" presStyleCnt="0"/>
      <dgm:spPr/>
    </dgm:pt>
    <dgm:pt modelId="{C89C2DCF-859B-4C07-BCF1-2E2CBB878B1D}" type="pres">
      <dgm:prSet presAssocID="{5C19B8A1-6AB6-4A5E-8073-8A944C5BA063}" presName="parenttext" presStyleLbl="revTx" presStyleIdx="4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5362B8-4111-4875-80F0-3E53C6869D42}" type="pres">
      <dgm:prSet presAssocID="{5C19B8A1-6AB6-4A5E-8073-8A944C5BA063}" presName="parallelogramComposite" presStyleCnt="0"/>
      <dgm:spPr/>
    </dgm:pt>
    <dgm:pt modelId="{54314603-0D2D-48F4-B798-5C96AF4BE6BE}" type="pres">
      <dgm:prSet presAssocID="{5C19B8A1-6AB6-4A5E-8073-8A944C5BA063}" presName="parallelogram1" presStyleLbl="alignNode1" presStyleIdx="28" presStyleCnt="49"/>
      <dgm:spPr/>
    </dgm:pt>
    <dgm:pt modelId="{70880203-BBDD-4046-A04C-45BDFF3368BA}" type="pres">
      <dgm:prSet presAssocID="{5C19B8A1-6AB6-4A5E-8073-8A944C5BA063}" presName="parallelogram2" presStyleLbl="alignNode1" presStyleIdx="29" presStyleCnt="49"/>
      <dgm:spPr/>
    </dgm:pt>
    <dgm:pt modelId="{79D5F92D-5BB7-4655-8FC2-469F86AAC7A8}" type="pres">
      <dgm:prSet presAssocID="{5C19B8A1-6AB6-4A5E-8073-8A944C5BA063}" presName="parallelogram3" presStyleLbl="alignNode1" presStyleIdx="30" presStyleCnt="49"/>
      <dgm:spPr/>
    </dgm:pt>
    <dgm:pt modelId="{B6164D47-D628-4B8B-83AD-5735D5D2A09F}" type="pres">
      <dgm:prSet presAssocID="{5C19B8A1-6AB6-4A5E-8073-8A944C5BA063}" presName="parallelogram4" presStyleLbl="alignNode1" presStyleIdx="31" presStyleCnt="49"/>
      <dgm:spPr/>
    </dgm:pt>
    <dgm:pt modelId="{9EEEA741-F9AA-4DB0-8F17-7AF0D6E17959}" type="pres">
      <dgm:prSet presAssocID="{5C19B8A1-6AB6-4A5E-8073-8A944C5BA063}" presName="parallelogram5" presStyleLbl="alignNode1" presStyleIdx="32" presStyleCnt="49"/>
      <dgm:spPr/>
    </dgm:pt>
    <dgm:pt modelId="{148F4A72-CDE8-4B80-A5D8-34A61A967154}" type="pres">
      <dgm:prSet presAssocID="{5C19B8A1-6AB6-4A5E-8073-8A944C5BA063}" presName="parallelogram6" presStyleLbl="alignNode1" presStyleIdx="33" presStyleCnt="49"/>
      <dgm:spPr/>
    </dgm:pt>
    <dgm:pt modelId="{6642A11E-7153-471F-8C4C-7948C01FC0FD}" type="pres">
      <dgm:prSet presAssocID="{5C19B8A1-6AB6-4A5E-8073-8A944C5BA063}" presName="parallelogram7" presStyleLbl="alignNode1" presStyleIdx="34" presStyleCnt="49"/>
      <dgm:spPr/>
    </dgm:pt>
    <dgm:pt modelId="{F11E8891-94FB-4900-A021-8AE276B0A49F}" type="pres">
      <dgm:prSet presAssocID="{AC13EADF-6BE6-497D-B46E-1988CA5A238D}" presName="sibTrans" presStyleCnt="0"/>
      <dgm:spPr/>
    </dgm:pt>
    <dgm:pt modelId="{CDD9AD0F-65DA-42A1-AD70-F77EFC862EFA}" type="pres">
      <dgm:prSet presAssocID="{CFFDA9A5-7222-4523-93C5-F20DBD0F3D45}" presName="parenttextcomposite" presStyleCnt="0"/>
      <dgm:spPr/>
    </dgm:pt>
    <dgm:pt modelId="{EDB069A0-EFC0-40D1-BD84-C262C4FDA80D}" type="pres">
      <dgm:prSet presAssocID="{CFFDA9A5-7222-4523-93C5-F20DBD0F3D45}" presName="parenttext" presStyleLbl="revTx" presStyleIdx="5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3EDE16-5388-4955-81B7-DCAB1C449888}" type="pres">
      <dgm:prSet presAssocID="{CFFDA9A5-7222-4523-93C5-F20DBD0F3D45}" presName="composite" presStyleCnt="0"/>
      <dgm:spPr/>
    </dgm:pt>
    <dgm:pt modelId="{D5162B7F-2F62-4BB5-A9C2-CAD1722E9E45}" type="pres">
      <dgm:prSet presAssocID="{CFFDA9A5-7222-4523-93C5-F20DBD0F3D45}" presName="chevron1" presStyleLbl="alignNode1" presStyleIdx="35" presStyleCnt="49"/>
      <dgm:spPr/>
    </dgm:pt>
    <dgm:pt modelId="{6E0F9F14-7C2E-421A-A106-3B88E7796863}" type="pres">
      <dgm:prSet presAssocID="{CFFDA9A5-7222-4523-93C5-F20DBD0F3D45}" presName="chevron2" presStyleLbl="alignNode1" presStyleIdx="36" presStyleCnt="49"/>
      <dgm:spPr/>
    </dgm:pt>
    <dgm:pt modelId="{ADD18DDC-2CE3-43E4-BEAB-87A3596EEBC9}" type="pres">
      <dgm:prSet presAssocID="{CFFDA9A5-7222-4523-93C5-F20DBD0F3D45}" presName="chevron3" presStyleLbl="alignNode1" presStyleIdx="37" presStyleCnt="49"/>
      <dgm:spPr/>
    </dgm:pt>
    <dgm:pt modelId="{9897FD9C-6663-4733-B9F2-DE2E0CB4A57C}" type="pres">
      <dgm:prSet presAssocID="{CFFDA9A5-7222-4523-93C5-F20DBD0F3D45}" presName="chevron4" presStyleLbl="alignNode1" presStyleIdx="38" presStyleCnt="49"/>
      <dgm:spPr/>
    </dgm:pt>
    <dgm:pt modelId="{45FA62B0-D6B3-42A2-B967-41C3A25B8A1B}" type="pres">
      <dgm:prSet presAssocID="{CFFDA9A5-7222-4523-93C5-F20DBD0F3D45}" presName="chevron5" presStyleLbl="alignNode1" presStyleIdx="39" presStyleCnt="49"/>
      <dgm:spPr/>
    </dgm:pt>
    <dgm:pt modelId="{0136DF21-77B8-4246-A13C-6646135854AD}" type="pres">
      <dgm:prSet presAssocID="{CFFDA9A5-7222-4523-93C5-F20DBD0F3D45}" presName="chevron6" presStyleLbl="alignNode1" presStyleIdx="40" presStyleCnt="49"/>
      <dgm:spPr/>
    </dgm:pt>
    <dgm:pt modelId="{37A9D695-8288-47C3-B522-8BE2F4132D64}" type="pres">
      <dgm:prSet presAssocID="{CFFDA9A5-7222-4523-93C5-F20DBD0F3D45}" presName="chevron7" presStyleLbl="alignNode1" presStyleIdx="41" presStyleCnt="49"/>
      <dgm:spPr/>
    </dgm:pt>
    <dgm:pt modelId="{DA59C967-248A-453C-905B-9F4E4AD90C5B}" type="pres">
      <dgm:prSet presAssocID="{CFFDA9A5-7222-4523-93C5-F20DBD0F3D45}" presName="childtext" presStyleLbl="solidFgAcc1" presStyleIdx="0" presStyleCnt="2" custScaleY="135707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D3DCE-91B6-4E63-9DD6-9176CF7DE5F1}" type="pres">
      <dgm:prSet presAssocID="{28503418-341D-4922-ABF7-299951EFA219}" presName="sibTrans" presStyleCnt="0"/>
      <dgm:spPr/>
    </dgm:pt>
    <dgm:pt modelId="{5AA51376-C07A-4CAF-8B72-80487D44A3DC}" type="pres">
      <dgm:prSet presAssocID="{95C8191D-E339-401E-BA3E-4411D865EC45}" presName="parenttextcomposite" presStyleCnt="0"/>
      <dgm:spPr/>
    </dgm:pt>
    <dgm:pt modelId="{6DF2AC3C-FFB1-409D-BA79-4EB2E1B442CC}" type="pres">
      <dgm:prSet presAssocID="{95C8191D-E339-401E-BA3E-4411D865EC45}" presName="parenttext" presStyleLbl="revTx" presStyleIdx="6" presStyleCnt="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1F1930-93CA-4E6A-A0A3-300173DF3CE8}" type="pres">
      <dgm:prSet presAssocID="{95C8191D-E339-401E-BA3E-4411D865EC45}" presName="composite" presStyleCnt="0"/>
      <dgm:spPr/>
    </dgm:pt>
    <dgm:pt modelId="{E4D34A37-43B6-4B53-A582-244D66E49886}" type="pres">
      <dgm:prSet presAssocID="{95C8191D-E339-401E-BA3E-4411D865EC45}" presName="chevron1" presStyleLbl="alignNode1" presStyleIdx="42" presStyleCnt="49"/>
      <dgm:spPr/>
    </dgm:pt>
    <dgm:pt modelId="{5B4C55CE-7D55-4550-A6D3-0C5709A79897}" type="pres">
      <dgm:prSet presAssocID="{95C8191D-E339-401E-BA3E-4411D865EC45}" presName="chevron2" presStyleLbl="alignNode1" presStyleIdx="43" presStyleCnt="49"/>
      <dgm:spPr/>
    </dgm:pt>
    <dgm:pt modelId="{7BEA1970-7071-4E5A-AD90-871E938B3BDA}" type="pres">
      <dgm:prSet presAssocID="{95C8191D-E339-401E-BA3E-4411D865EC45}" presName="chevron3" presStyleLbl="alignNode1" presStyleIdx="44" presStyleCnt="49"/>
      <dgm:spPr/>
    </dgm:pt>
    <dgm:pt modelId="{BD9FE260-1B45-44A2-AD6C-C6A26EEB93FB}" type="pres">
      <dgm:prSet presAssocID="{95C8191D-E339-401E-BA3E-4411D865EC45}" presName="chevron4" presStyleLbl="alignNode1" presStyleIdx="45" presStyleCnt="49"/>
      <dgm:spPr/>
    </dgm:pt>
    <dgm:pt modelId="{722CF265-86A2-458D-A3B5-3DF47811E737}" type="pres">
      <dgm:prSet presAssocID="{95C8191D-E339-401E-BA3E-4411D865EC45}" presName="chevron5" presStyleLbl="alignNode1" presStyleIdx="46" presStyleCnt="49"/>
      <dgm:spPr/>
    </dgm:pt>
    <dgm:pt modelId="{655347BB-3AE8-4A0E-B88E-5F800DBC9107}" type="pres">
      <dgm:prSet presAssocID="{95C8191D-E339-401E-BA3E-4411D865EC45}" presName="chevron6" presStyleLbl="alignNode1" presStyleIdx="47" presStyleCnt="49"/>
      <dgm:spPr/>
    </dgm:pt>
    <dgm:pt modelId="{28AC54EA-16DF-4C07-A808-FFDEA0663D00}" type="pres">
      <dgm:prSet presAssocID="{95C8191D-E339-401E-BA3E-4411D865EC45}" presName="chevron7" presStyleLbl="alignNode1" presStyleIdx="48" presStyleCnt="49"/>
      <dgm:spPr/>
    </dgm:pt>
    <dgm:pt modelId="{3219EC4A-7481-43D7-BD40-A65F49677374}" type="pres">
      <dgm:prSet presAssocID="{95C8191D-E339-401E-BA3E-4411D865EC45}" presName="childtext" presStyleLbl="solidFgAcc1" presStyleIdx="1" presStyleCnt="2" custScaleY="209744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28614E-1AA2-434A-9200-1ECCFFD47B29}" type="presOf" srcId="{65F57E96-36A2-4B57-9A1F-6614C7519050}" destId="{249B7B02-8198-4743-927C-D84163B1D8E7}" srcOrd="0" destOrd="0" presId="urn:microsoft.com/office/officeart/2008/layout/VerticalAccentList"/>
    <dgm:cxn modelId="{9934F93E-2D67-4A88-A08F-0BF23E80F97F}" srcId="{65F57E96-36A2-4B57-9A1F-6614C7519050}" destId="{B12CDF79-EDE8-4273-B655-93D909F79514}" srcOrd="3" destOrd="0" parTransId="{0B5C43A9-96ED-4890-B0DF-D9110F0C7632}" sibTransId="{F2518175-C7FB-44C2-8F7D-57F3990481B4}"/>
    <dgm:cxn modelId="{590F36F3-603A-4EE3-BBE3-8D0558601FB0}" type="presOf" srcId="{B12CDF79-EDE8-4273-B655-93D909F79514}" destId="{D915076F-9BE9-4E98-9E7F-7D273E01E501}" srcOrd="0" destOrd="0" presId="urn:microsoft.com/office/officeart/2008/layout/VerticalAccentList"/>
    <dgm:cxn modelId="{74AF58C7-4E8A-4792-BA93-E1D08D4DA4FD}" srcId="{CFFDA9A5-7222-4523-93C5-F20DBD0F3D45}" destId="{F83E46B1-803E-4C93-81A9-D394597198FF}" srcOrd="2" destOrd="0" parTransId="{5497C612-C311-41ED-92DF-BD93F1E5A4EE}" sibTransId="{9F2B832D-B4BB-47E7-B161-61E7F7429B7E}"/>
    <dgm:cxn modelId="{62A79769-B719-4707-8860-F6B90545E0AE}" type="presOf" srcId="{15844128-F249-4058-ACF0-3AB056E28504}" destId="{862BB327-FE85-4C78-B09D-4B0745D539E3}" srcOrd="0" destOrd="0" presId="urn:microsoft.com/office/officeart/2008/layout/VerticalAccentList"/>
    <dgm:cxn modelId="{03E90096-471B-46D5-9A10-0EF0127672D5}" type="presOf" srcId="{5C19B8A1-6AB6-4A5E-8073-8A944C5BA063}" destId="{C89C2DCF-859B-4C07-BCF1-2E2CBB878B1D}" srcOrd="0" destOrd="0" presId="urn:microsoft.com/office/officeart/2008/layout/VerticalAccentList"/>
    <dgm:cxn modelId="{ECE45D39-2D54-4799-A1EC-3C06246465EC}" srcId="{95C8191D-E339-401E-BA3E-4411D865EC45}" destId="{874F8794-950E-4522-8CC1-7E67C2241999}" srcOrd="0" destOrd="0" parTransId="{1D0AED87-1F89-45D2-BC22-373CB0EEE9A9}" sibTransId="{DB2CB7FF-6505-47B2-B114-FF43E6576376}"/>
    <dgm:cxn modelId="{ECE6F143-C38F-4178-9D45-5B616194408A}" srcId="{65F57E96-36A2-4B57-9A1F-6614C7519050}" destId="{5C19B8A1-6AB6-4A5E-8073-8A944C5BA063}" srcOrd="4" destOrd="0" parTransId="{D85406AC-D569-4E4D-B131-DD7FD9376357}" sibTransId="{AC13EADF-6BE6-497D-B46E-1988CA5A238D}"/>
    <dgm:cxn modelId="{EC4CB948-45E5-433D-A5E1-3AFBD2364017}" srcId="{65F57E96-36A2-4B57-9A1F-6614C7519050}" destId="{95C8191D-E339-401E-BA3E-4411D865EC45}" srcOrd="6" destOrd="0" parTransId="{876C894D-A5DA-4C99-AD2F-C90781C03E59}" sibTransId="{F0E8AE28-30EC-4EEF-82D4-D71A8DA6CF05}"/>
    <dgm:cxn modelId="{B41DB868-6733-4F71-97B4-446FCB35AA64}" srcId="{65F57E96-36A2-4B57-9A1F-6614C7519050}" destId="{2CD9C2B1-42DC-4F35-9E8F-A533B11DEE05}" srcOrd="0" destOrd="0" parTransId="{4668F6E1-DA61-4CAC-9B22-D681EB50F383}" sibTransId="{69B1D4A8-F375-4547-8BBC-BDB3C69B2259}"/>
    <dgm:cxn modelId="{DE9FE071-72BE-4B7C-9975-82622319D4C2}" type="presOf" srcId="{CFFDA9A5-7222-4523-93C5-F20DBD0F3D45}" destId="{EDB069A0-EFC0-40D1-BD84-C262C4FDA80D}" srcOrd="0" destOrd="0" presId="urn:microsoft.com/office/officeart/2008/layout/VerticalAccentList"/>
    <dgm:cxn modelId="{D7F5D46D-CC65-4770-8371-D7360E592065}" srcId="{CFFDA9A5-7222-4523-93C5-F20DBD0F3D45}" destId="{F02C5A3B-72A1-486A-87B5-6C3D6A3770BA}" srcOrd="1" destOrd="0" parTransId="{F77708D2-25E8-463A-8018-6D76ADF4903F}" sibTransId="{C7F00395-07E0-489C-8F20-2221F5EBC7B9}"/>
    <dgm:cxn modelId="{A98C8643-9F92-452D-9948-F59022BB28EE}" srcId="{CFFDA9A5-7222-4523-93C5-F20DBD0F3D45}" destId="{1015F03E-946B-4C14-B512-5625AE553974}" srcOrd="0" destOrd="0" parTransId="{66D87C45-570A-4F35-AF08-EE559844A535}" sibTransId="{DBB9BE5E-8E29-4DC5-9E2C-6CE1D39DCB66}"/>
    <dgm:cxn modelId="{96D7BF2A-AE9B-48E7-827B-602E03307806}" type="presOf" srcId="{95C8191D-E339-401E-BA3E-4411D865EC45}" destId="{6DF2AC3C-FFB1-409D-BA79-4EB2E1B442CC}" srcOrd="0" destOrd="0" presId="urn:microsoft.com/office/officeart/2008/layout/VerticalAccentList"/>
    <dgm:cxn modelId="{E1D24D32-6264-43AF-B88C-BDEC6645402B}" type="presOf" srcId="{861B7971-6A05-446D-AE54-274FA3B191B7}" destId="{3219EC4A-7481-43D7-BD40-A65F49677374}" srcOrd="0" destOrd="1" presId="urn:microsoft.com/office/officeart/2008/layout/VerticalAccentList"/>
    <dgm:cxn modelId="{41F70E1F-2291-49A4-8FF9-E4B911DCF13A}" type="presOf" srcId="{874F8794-950E-4522-8CC1-7E67C2241999}" destId="{3219EC4A-7481-43D7-BD40-A65F49677374}" srcOrd="0" destOrd="0" presId="urn:microsoft.com/office/officeart/2008/layout/VerticalAccentList"/>
    <dgm:cxn modelId="{7086AF3E-25CE-4F22-BBBD-A2CD8263A68A}" type="presOf" srcId="{F83E46B1-803E-4C93-81A9-D394597198FF}" destId="{DA59C967-248A-453C-905B-9F4E4AD90C5B}" srcOrd="0" destOrd="2" presId="urn:microsoft.com/office/officeart/2008/layout/VerticalAccentList"/>
    <dgm:cxn modelId="{A5992FDF-99AB-47DF-8AD5-21619F7CBB63}" srcId="{95C8191D-E339-401E-BA3E-4411D865EC45}" destId="{861B7971-6A05-446D-AE54-274FA3B191B7}" srcOrd="1" destOrd="0" parTransId="{8733742A-925A-452C-B8B3-7B25C16CDFAD}" sibTransId="{4CD23BF2-3AFA-4D18-8131-D43D042B3049}"/>
    <dgm:cxn modelId="{6E14DFCC-4187-44FD-957E-AEC0F27D6F81}" type="presOf" srcId="{2CD9C2B1-42DC-4F35-9E8F-A533B11DEE05}" destId="{A202B0F4-8B7F-44B8-84A7-38B5A8327FE5}" srcOrd="0" destOrd="0" presId="urn:microsoft.com/office/officeart/2008/layout/VerticalAccentList"/>
    <dgm:cxn modelId="{D4B82144-D2E2-4782-9166-6CA53E4BB67A}" srcId="{95C8191D-E339-401E-BA3E-4411D865EC45}" destId="{EDD0F8F6-896B-413A-8C76-4839D1F7D0B2}" srcOrd="3" destOrd="0" parTransId="{9D6859BE-3FD3-43C7-A312-F884B22E999D}" sibTransId="{5E9E7C10-FD54-4D4C-BD20-E8CE0BB00826}"/>
    <dgm:cxn modelId="{2D09EA3B-4A23-4DE3-AAD6-F68CEA9E6B9A}" type="presOf" srcId="{1015F03E-946B-4C14-B512-5625AE553974}" destId="{DA59C967-248A-453C-905B-9F4E4AD90C5B}" srcOrd="0" destOrd="0" presId="urn:microsoft.com/office/officeart/2008/layout/VerticalAccentList"/>
    <dgm:cxn modelId="{06EA510B-48DD-4266-BD1B-C7BD65E3971F}" srcId="{65F57E96-36A2-4B57-9A1F-6614C7519050}" destId="{DEB155AA-BD39-4C84-B21B-84442E353721}" srcOrd="2" destOrd="0" parTransId="{B0995E94-64EF-4093-87EB-EC522D044969}" sibTransId="{BBFF047B-62CB-461D-8947-8CEFB58D28C5}"/>
    <dgm:cxn modelId="{AD3F94E7-0789-4471-A7C1-C8B5F7BA46EA}" type="presOf" srcId="{EDD0F8F6-896B-413A-8C76-4839D1F7D0B2}" destId="{3219EC4A-7481-43D7-BD40-A65F49677374}" srcOrd="0" destOrd="3" presId="urn:microsoft.com/office/officeart/2008/layout/VerticalAccentList"/>
    <dgm:cxn modelId="{0273EB22-FFAF-4526-BC4B-3EBB0605D44A}" srcId="{95C8191D-E339-401E-BA3E-4411D865EC45}" destId="{BCFA7E9D-DC32-47D1-B8EA-277A9E7A5311}" srcOrd="2" destOrd="0" parTransId="{A9FBA02D-4639-4AF4-AB36-2E8594A27F16}" sibTransId="{8EB29486-7709-4694-8D28-7AC0D272D64E}"/>
    <dgm:cxn modelId="{0ABF42F4-7CB2-4383-BD5C-85936AB8D5D5}" type="presOf" srcId="{BCFA7E9D-DC32-47D1-B8EA-277A9E7A5311}" destId="{3219EC4A-7481-43D7-BD40-A65F49677374}" srcOrd="0" destOrd="2" presId="urn:microsoft.com/office/officeart/2008/layout/VerticalAccentList"/>
    <dgm:cxn modelId="{9BE9FC0D-EF6F-4184-B3E2-52C94389F958}" srcId="{65F57E96-36A2-4B57-9A1F-6614C7519050}" destId="{CFFDA9A5-7222-4523-93C5-F20DBD0F3D45}" srcOrd="5" destOrd="0" parTransId="{0436F301-A4C8-4444-897E-F8297F1DC1E1}" sibTransId="{28503418-341D-4922-ABF7-299951EFA219}"/>
    <dgm:cxn modelId="{CD35EF94-B8A2-42C7-8F9B-8A8D94BEEC3D}" srcId="{65F57E96-36A2-4B57-9A1F-6614C7519050}" destId="{15844128-F249-4058-ACF0-3AB056E28504}" srcOrd="1" destOrd="0" parTransId="{A7672F97-E1FE-45AC-BA86-F1EB8966CF73}" sibTransId="{955225AE-B11A-4592-82D4-BC2276116E20}"/>
    <dgm:cxn modelId="{193E16A6-007E-4010-8F98-A4BB68818BA9}" type="presOf" srcId="{DEB155AA-BD39-4C84-B21B-84442E353721}" destId="{5718DAC2-9DC9-4F7B-8248-DF6ED72DBB57}" srcOrd="0" destOrd="0" presId="urn:microsoft.com/office/officeart/2008/layout/VerticalAccentList"/>
    <dgm:cxn modelId="{46514AA7-73C0-4C06-B435-0021DFCC13D7}" type="presOf" srcId="{F02C5A3B-72A1-486A-87B5-6C3D6A3770BA}" destId="{DA59C967-248A-453C-905B-9F4E4AD90C5B}" srcOrd="0" destOrd="1" presId="urn:microsoft.com/office/officeart/2008/layout/VerticalAccentList"/>
    <dgm:cxn modelId="{99AA1648-445C-4201-BCAC-029A4BFF2872}" type="presParOf" srcId="{249B7B02-8198-4743-927C-D84163B1D8E7}" destId="{02410DFD-A2B4-480B-9AB5-5CE7084548BC}" srcOrd="0" destOrd="0" presId="urn:microsoft.com/office/officeart/2008/layout/VerticalAccentList"/>
    <dgm:cxn modelId="{157CB100-7B80-4CEA-9B88-D55D6578F902}" type="presParOf" srcId="{02410DFD-A2B4-480B-9AB5-5CE7084548BC}" destId="{A202B0F4-8B7F-44B8-84A7-38B5A8327FE5}" srcOrd="0" destOrd="0" presId="urn:microsoft.com/office/officeart/2008/layout/VerticalAccentList"/>
    <dgm:cxn modelId="{3EB9FC3F-58B2-4B28-8660-8775A5457199}" type="presParOf" srcId="{249B7B02-8198-4743-927C-D84163B1D8E7}" destId="{7FED6461-6469-4026-A160-FB1BE64C9B57}" srcOrd="1" destOrd="0" presId="urn:microsoft.com/office/officeart/2008/layout/VerticalAccentList"/>
    <dgm:cxn modelId="{C7F46667-DCC2-4639-A2DF-C238BD01A9AA}" type="presParOf" srcId="{7FED6461-6469-4026-A160-FB1BE64C9B57}" destId="{03BE99BB-FF5E-4723-97EB-14814EB24A04}" srcOrd="0" destOrd="0" presId="urn:microsoft.com/office/officeart/2008/layout/VerticalAccentList"/>
    <dgm:cxn modelId="{BC12F442-C22A-4447-8004-EC5FB6BBEB18}" type="presParOf" srcId="{7FED6461-6469-4026-A160-FB1BE64C9B57}" destId="{328317E3-1733-4258-8A1F-87638C958A12}" srcOrd="1" destOrd="0" presId="urn:microsoft.com/office/officeart/2008/layout/VerticalAccentList"/>
    <dgm:cxn modelId="{6A1A2D29-ACB5-4894-AB52-19BC99186DB4}" type="presParOf" srcId="{7FED6461-6469-4026-A160-FB1BE64C9B57}" destId="{9B358A84-B1A2-4556-966E-F3D9B9A50C1B}" srcOrd="2" destOrd="0" presId="urn:microsoft.com/office/officeart/2008/layout/VerticalAccentList"/>
    <dgm:cxn modelId="{2FE6F052-E827-4F0D-A747-8C22F52FB9DE}" type="presParOf" srcId="{7FED6461-6469-4026-A160-FB1BE64C9B57}" destId="{31FCD55C-1188-47D0-A9F6-A9082EA3F787}" srcOrd="3" destOrd="0" presId="urn:microsoft.com/office/officeart/2008/layout/VerticalAccentList"/>
    <dgm:cxn modelId="{5C83F7C2-D5D3-402A-8DB7-08A98236B588}" type="presParOf" srcId="{7FED6461-6469-4026-A160-FB1BE64C9B57}" destId="{B653CFF4-99B5-4931-9F8E-B7EF8E4FC6FC}" srcOrd="4" destOrd="0" presId="urn:microsoft.com/office/officeart/2008/layout/VerticalAccentList"/>
    <dgm:cxn modelId="{8E28B869-3CFC-44E7-9966-B51277047254}" type="presParOf" srcId="{7FED6461-6469-4026-A160-FB1BE64C9B57}" destId="{227AB8D4-6A9C-4F1E-BE2F-C5F63F622EAD}" srcOrd="5" destOrd="0" presId="urn:microsoft.com/office/officeart/2008/layout/VerticalAccentList"/>
    <dgm:cxn modelId="{289059F6-2828-4A10-81F8-291097E3E825}" type="presParOf" srcId="{7FED6461-6469-4026-A160-FB1BE64C9B57}" destId="{573E83BB-553A-4397-86D5-4E60565C462B}" srcOrd="6" destOrd="0" presId="urn:microsoft.com/office/officeart/2008/layout/VerticalAccentList"/>
    <dgm:cxn modelId="{CF428056-E4D7-4E1F-B8A5-45D08C4E61FE}" type="presParOf" srcId="{249B7B02-8198-4743-927C-D84163B1D8E7}" destId="{4891F801-1F07-4FF7-AAB5-F8F4240E9977}" srcOrd="2" destOrd="0" presId="urn:microsoft.com/office/officeart/2008/layout/VerticalAccentList"/>
    <dgm:cxn modelId="{086621E8-766A-4704-8CFC-10CBE8A9FE88}" type="presParOf" srcId="{249B7B02-8198-4743-927C-D84163B1D8E7}" destId="{3BFCF6AA-40D2-40AB-9835-31ED40C25096}" srcOrd="3" destOrd="0" presId="urn:microsoft.com/office/officeart/2008/layout/VerticalAccentList"/>
    <dgm:cxn modelId="{14E54B1E-3180-4105-A6F2-9AAC4A56D60F}" type="presParOf" srcId="{3BFCF6AA-40D2-40AB-9835-31ED40C25096}" destId="{862BB327-FE85-4C78-B09D-4B0745D539E3}" srcOrd="0" destOrd="0" presId="urn:microsoft.com/office/officeart/2008/layout/VerticalAccentList"/>
    <dgm:cxn modelId="{4C650493-A07E-47A3-B7A4-F2B40FE2EAD3}" type="presParOf" srcId="{249B7B02-8198-4743-927C-D84163B1D8E7}" destId="{073FDBC9-025F-4054-B1F3-1889B8C40C17}" srcOrd="4" destOrd="0" presId="urn:microsoft.com/office/officeart/2008/layout/VerticalAccentList"/>
    <dgm:cxn modelId="{CD3D4B07-450B-4AD8-A87B-D1193FA3AD0E}" type="presParOf" srcId="{073FDBC9-025F-4054-B1F3-1889B8C40C17}" destId="{1586656C-6E95-4717-BC98-55CFA1D4A33D}" srcOrd="0" destOrd="0" presId="urn:microsoft.com/office/officeart/2008/layout/VerticalAccentList"/>
    <dgm:cxn modelId="{B6E1B208-CECE-4CEA-830F-E618A664CE30}" type="presParOf" srcId="{073FDBC9-025F-4054-B1F3-1889B8C40C17}" destId="{63DBB322-BC84-43BF-9093-69E10F2702D2}" srcOrd="1" destOrd="0" presId="urn:microsoft.com/office/officeart/2008/layout/VerticalAccentList"/>
    <dgm:cxn modelId="{6A9570FA-CBE9-4064-BBE5-E641CF77335F}" type="presParOf" srcId="{073FDBC9-025F-4054-B1F3-1889B8C40C17}" destId="{DF696A4A-1ABF-4CC5-9261-B8C4DFFF7E6E}" srcOrd="2" destOrd="0" presId="urn:microsoft.com/office/officeart/2008/layout/VerticalAccentList"/>
    <dgm:cxn modelId="{D9021DF8-BAD6-41FB-A7D0-53C767E13276}" type="presParOf" srcId="{073FDBC9-025F-4054-B1F3-1889B8C40C17}" destId="{6EE40B3F-1DEA-4FF8-85ED-6872BD080E1B}" srcOrd="3" destOrd="0" presId="urn:microsoft.com/office/officeart/2008/layout/VerticalAccentList"/>
    <dgm:cxn modelId="{280F4D00-22B2-4C5E-8C76-92DEE7B1C3A1}" type="presParOf" srcId="{073FDBC9-025F-4054-B1F3-1889B8C40C17}" destId="{13199B7F-DF75-473F-8C0E-81C0F71F61F8}" srcOrd="4" destOrd="0" presId="urn:microsoft.com/office/officeart/2008/layout/VerticalAccentList"/>
    <dgm:cxn modelId="{E7F7223B-6301-40BB-8622-77DDF6861929}" type="presParOf" srcId="{073FDBC9-025F-4054-B1F3-1889B8C40C17}" destId="{203E14D0-6B5D-4D77-8537-2E20BBAEBC87}" srcOrd="5" destOrd="0" presId="urn:microsoft.com/office/officeart/2008/layout/VerticalAccentList"/>
    <dgm:cxn modelId="{EF9FAD91-2754-49A7-B9C8-A57837EC05DC}" type="presParOf" srcId="{073FDBC9-025F-4054-B1F3-1889B8C40C17}" destId="{5CDC424D-D7EC-4EA6-83AA-37252675A6AC}" srcOrd="6" destOrd="0" presId="urn:microsoft.com/office/officeart/2008/layout/VerticalAccentList"/>
    <dgm:cxn modelId="{B3C2333A-29A1-4CC8-983F-F1F7BEACB80F}" type="presParOf" srcId="{249B7B02-8198-4743-927C-D84163B1D8E7}" destId="{4B058389-8F9A-4151-8B40-44E57473DFC8}" srcOrd="5" destOrd="0" presId="urn:microsoft.com/office/officeart/2008/layout/VerticalAccentList"/>
    <dgm:cxn modelId="{69041A51-B757-4A8A-A0C3-BA16FE9F21E9}" type="presParOf" srcId="{249B7B02-8198-4743-927C-D84163B1D8E7}" destId="{3F3AC9B0-3C77-4924-A39B-AE0D4B33044E}" srcOrd="6" destOrd="0" presId="urn:microsoft.com/office/officeart/2008/layout/VerticalAccentList"/>
    <dgm:cxn modelId="{2075D78C-4B08-412C-AD9C-26D4060144F0}" type="presParOf" srcId="{3F3AC9B0-3C77-4924-A39B-AE0D4B33044E}" destId="{5718DAC2-9DC9-4F7B-8248-DF6ED72DBB57}" srcOrd="0" destOrd="0" presId="urn:microsoft.com/office/officeart/2008/layout/VerticalAccentList"/>
    <dgm:cxn modelId="{737CA907-6218-4229-B04C-AB6FFECDF40B}" type="presParOf" srcId="{249B7B02-8198-4743-927C-D84163B1D8E7}" destId="{7AA535FF-CCF7-41BF-B789-CF7793FA46C5}" srcOrd="7" destOrd="0" presId="urn:microsoft.com/office/officeart/2008/layout/VerticalAccentList"/>
    <dgm:cxn modelId="{82426263-7194-46DB-8EE4-748BBC8901AB}" type="presParOf" srcId="{7AA535FF-CCF7-41BF-B789-CF7793FA46C5}" destId="{4DFA84E7-635E-4D1F-AC24-E9FC0A16965B}" srcOrd="0" destOrd="0" presId="urn:microsoft.com/office/officeart/2008/layout/VerticalAccentList"/>
    <dgm:cxn modelId="{48C7EA75-F75E-45BD-B9B0-FBCDF41EBEA8}" type="presParOf" srcId="{7AA535FF-CCF7-41BF-B789-CF7793FA46C5}" destId="{C148D4A9-24F2-4295-95A5-851A9C1ABC31}" srcOrd="1" destOrd="0" presId="urn:microsoft.com/office/officeart/2008/layout/VerticalAccentList"/>
    <dgm:cxn modelId="{2F3EB039-03BE-4917-A8B5-BCBDC540711D}" type="presParOf" srcId="{7AA535FF-CCF7-41BF-B789-CF7793FA46C5}" destId="{2E37DD5A-625E-45E1-A353-DA984FA3187B}" srcOrd="2" destOrd="0" presId="urn:microsoft.com/office/officeart/2008/layout/VerticalAccentList"/>
    <dgm:cxn modelId="{7AEBFC0E-4943-440D-BC65-B8A84F2B08B5}" type="presParOf" srcId="{7AA535FF-CCF7-41BF-B789-CF7793FA46C5}" destId="{F3CEC8BD-F888-4D53-A7A7-D3FBB8CC3C08}" srcOrd="3" destOrd="0" presId="urn:microsoft.com/office/officeart/2008/layout/VerticalAccentList"/>
    <dgm:cxn modelId="{BD9A0FEC-9023-40C0-8A1A-72F6EB9F797C}" type="presParOf" srcId="{7AA535FF-CCF7-41BF-B789-CF7793FA46C5}" destId="{1469D2DF-4A0E-42B8-93EF-F180B0568EF9}" srcOrd="4" destOrd="0" presId="urn:microsoft.com/office/officeart/2008/layout/VerticalAccentList"/>
    <dgm:cxn modelId="{3F8DA24D-0BC0-4115-982D-DFF4A702000E}" type="presParOf" srcId="{7AA535FF-CCF7-41BF-B789-CF7793FA46C5}" destId="{1D708C24-C16D-4836-820B-609E8543119E}" srcOrd="5" destOrd="0" presId="urn:microsoft.com/office/officeart/2008/layout/VerticalAccentList"/>
    <dgm:cxn modelId="{5BF8F566-187C-4823-9AEC-3E8FF6E09A44}" type="presParOf" srcId="{7AA535FF-CCF7-41BF-B789-CF7793FA46C5}" destId="{0A2B4ACD-59E2-4862-B49F-9845C2B93152}" srcOrd="6" destOrd="0" presId="urn:microsoft.com/office/officeart/2008/layout/VerticalAccentList"/>
    <dgm:cxn modelId="{5654F66B-109B-49CE-9E49-4ACBA30CCFB8}" type="presParOf" srcId="{249B7B02-8198-4743-927C-D84163B1D8E7}" destId="{F4E1561C-B69A-4E74-B94C-984C2B558AD3}" srcOrd="8" destOrd="0" presId="urn:microsoft.com/office/officeart/2008/layout/VerticalAccentList"/>
    <dgm:cxn modelId="{5955912D-8386-4056-B4E1-3F8DCBD92530}" type="presParOf" srcId="{249B7B02-8198-4743-927C-D84163B1D8E7}" destId="{E6A21741-8EDE-4701-9DB6-5F3D027A3306}" srcOrd="9" destOrd="0" presId="urn:microsoft.com/office/officeart/2008/layout/VerticalAccentList"/>
    <dgm:cxn modelId="{C789F20E-EAF4-4DE8-A19C-83DFCF9A318E}" type="presParOf" srcId="{E6A21741-8EDE-4701-9DB6-5F3D027A3306}" destId="{D915076F-9BE9-4E98-9E7F-7D273E01E501}" srcOrd="0" destOrd="0" presId="urn:microsoft.com/office/officeart/2008/layout/VerticalAccentList"/>
    <dgm:cxn modelId="{BF7563DB-497A-4EC7-9062-6628D2EEC8A6}" type="presParOf" srcId="{249B7B02-8198-4743-927C-D84163B1D8E7}" destId="{5F65DB0F-B3F9-4FA8-B561-C34175ADC47B}" srcOrd="10" destOrd="0" presId="urn:microsoft.com/office/officeart/2008/layout/VerticalAccentList"/>
    <dgm:cxn modelId="{F6AACB04-A5C2-4BC8-A271-3D40BE20E342}" type="presParOf" srcId="{5F65DB0F-B3F9-4FA8-B561-C34175ADC47B}" destId="{36040A87-6694-4E74-B4EB-CC869E8F1784}" srcOrd="0" destOrd="0" presId="urn:microsoft.com/office/officeart/2008/layout/VerticalAccentList"/>
    <dgm:cxn modelId="{99CB31FC-38F3-46F5-B461-D819E18D7044}" type="presParOf" srcId="{5F65DB0F-B3F9-4FA8-B561-C34175ADC47B}" destId="{473728BA-9C56-4246-AC18-65B0546A8C92}" srcOrd="1" destOrd="0" presId="urn:microsoft.com/office/officeart/2008/layout/VerticalAccentList"/>
    <dgm:cxn modelId="{DBFBC560-A099-43FB-B18A-D963753715D6}" type="presParOf" srcId="{5F65DB0F-B3F9-4FA8-B561-C34175ADC47B}" destId="{196203E6-D8DC-4EA4-83BE-D11D1D339415}" srcOrd="2" destOrd="0" presId="urn:microsoft.com/office/officeart/2008/layout/VerticalAccentList"/>
    <dgm:cxn modelId="{6575AEF8-EE0F-453C-83DE-ECACCA1FEE5B}" type="presParOf" srcId="{5F65DB0F-B3F9-4FA8-B561-C34175ADC47B}" destId="{094FA577-DBB2-49D3-98E3-730E00B466D0}" srcOrd="3" destOrd="0" presId="urn:microsoft.com/office/officeart/2008/layout/VerticalAccentList"/>
    <dgm:cxn modelId="{72C1037B-A51F-40FE-BAF0-B6EF808588B4}" type="presParOf" srcId="{5F65DB0F-B3F9-4FA8-B561-C34175ADC47B}" destId="{099591EE-43B9-4C8C-B2FF-7CB233EE17DB}" srcOrd="4" destOrd="0" presId="urn:microsoft.com/office/officeart/2008/layout/VerticalAccentList"/>
    <dgm:cxn modelId="{40C0CE3C-87B6-42AB-BFD7-33046690D379}" type="presParOf" srcId="{5F65DB0F-B3F9-4FA8-B561-C34175ADC47B}" destId="{63C4D446-CA77-4B8D-BABA-9DD66B961C08}" srcOrd="5" destOrd="0" presId="urn:microsoft.com/office/officeart/2008/layout/VerticalAccentList"/>
    <dgm:cxn modelId="{9F973664-28F6-4F39-AACD-6A6E05C94F3D}" type="presParOf" srcId="{5F65DB0F-B3F9-4FA8-B561-C34175ADC47B}" destId="{96EB79FB-8878-4078-82C0-E0A6A15F08DD}" srcOrd="6" destOrd="0" presId="urn:microsoft.com/office/officeart/2008/layout/VerticalAccentList"/>
    <dgm:cxn modelId="{93059346-E5C0-4BD6-9996-B28523BFE617}" type="presParOf" srcId="{249B7B02-8198-4743-927C-D84163B1D8E7}" destId="{CB248A17-9A61-4898-B676-13193A39E833}" srcOrd="11" destOrd="0" presId="urn:microsoft.com/office/officeart/2008/layout/VerticalAccentList"/>
    <dgm:cxn modelId="{27AD731E-D666-4C6F-954A-E7D8BCF4E213}" type="presParOf" srcId="{249B7B02-8198-4743-927C-D84163B1D8E7}" destId="{55BAA20C-2156-4C1F-976B-EE0356C4096A}" srcOrd="12" destOrd="0" presId="urn:microsoft.com/office/officeart/2008/layout/VerticalAccentList"/>
    <dgm:cxn modelId="{6CCA0050-2150-4807-8FD0-F89F2EB3F6A1}" type="presParOf" srcId="{55BAA20C-2156-4C1F-976B-EE0356C4096A}" destId="{C89C2DCF-859B-4C07-BCF1-2E2CBB878B1D}" srcOrd="0" destOrd="0" presId="urn:microsoft.com/office/officeart/2008/layout/VerticalAccentList"/>
    <dgm:cxn modelId="{A140AB8D-C213-453A-B681-F5D1E4958D1E}" type="presParOf" srcId="{249B7B02-8198-4743-927C-D84163B1D8E7}" destId="{8D5362B8-4111-4875-80F0-3E53C6869D42}" srcOrd="13" destOrd="0" presId="urn:microsoft.com/office/officeart/2008/layout/VerticalAccentList"/>
    <dgm:cxn modelId="{0EB8259C-8460-4E14-B48F-ED0D5AE0C056}" type="presParOf" srcId="{8D5362B8-4111-4875-80F0-3E53C6869D42}" destId="{54314603-0D2D-48F4-B798-5C96AF4BE6BE}" srcOrd="0" destOrd="0" presId="urn:microsoft.com/office/officeart/2008/layout/VerticalAccentList"/>
    <dgm:cxn modelId="{B6E73276-E9A3-4712-BBA6-013123D94F70}" type="presParOf" srcId="{8D5362B8-4111-4875-80F0-3E53C6869D42}" destId="{70880203-BBDD-4046-A04C-45BDFF3368BA}" srcOrd="1" destOrd="0" presId="urn:microsoft.com/office/officeart/2008/layout/VerticalAccentList"/>
    <dgm:cxn modelId="{F85DF1D8-5CFD-4E82-9FEC-8CCC67EB75EB}" type="presParOf" srcId="{8D5362B8-4111-4875-80F0-3E53C6869D42}" destId="{79D5F92D-5BB7-4655-8FC2-469F86AAC7A8}" srcOrd="2" destOrd="0" presId="urn:microsoft.com/office/officeart/2008/layout/VerticalAccentList"/>
    <dgm:cxn modelId="{15A7E5DF-8B33-465C-80E5-45C4FA4248AC}" type="presParOf" srcId="{8D5362B8-4111-4875-80F0-3E53C6869D42}" destId="{B6164D47-D628-4B8B-83AD-5735D5D2A09F}" srcOrd="3" destOrd="0" presId="urn:microsoft.com/office/officeart/2008/layout/VerticalAccentList"/>
    <dgm:cxn modelId="{1D9DAB7F-6B50-4D8D-8227-F651F751068C}" type="presParOf" srcId="{8D5362B8-4111-4875-80F0-3E53C6869D42}" destId="{9EEEA741-F9AA-4DB0-8F17-7AF0D6E17959}" srcOrd="4" destOrd="0" presId="urn:microsoft.com/office/officeart/2008/layout/VerticalAccentList"/>
    <dgm:cxn modelId="{89B02C6A-DB88-4506-96FA-6CD32DE6E836}" type="presParOf" srcId="{8D5362B8-4111-4875-80F0-3E53C6869D42}" destId="{148F4A72-CDE8-4B80-A5D8-34A61A967154}" srcOrd="5" destOrd="0" presId="urn:microsoft.com/office/officeart/2008/layout/VerticalAccentList"/>
    <dgm:cxn modelId="{F8702B8D-F13F-4B45-BB8B-C3D519CF987A}" type="presParOf" srcId="{8D5362B8-4111-4875-80F0-3E53C6869D42}" destId="{6642A11E-7153-471F-8C4C-7948C01FC0FD}" srcOrd="6" destOrd="0" presId="urn:microsoft.com/office/officeart/2008/layout/VerticalAccentList"/>
    <dgm:cxn modelId="{447E0E49-21C6-4449-9F5D-9D8159414756}" type="presParOf" srcId="{249B7B02-8198-4743-927C-D84163B1D8E7}" destId="{F11E8891-94FB-4900-A021-8AE276B0A49F}" srcOrd="14" destOrd="0" presId="urn:microsoft.com/office/officeart/2008/layout/VerticalAccentList"/>
    <dgm:cxn modelId="{75D67C3C-A914-48B1-8027-FAEFD8AAF794}" type="presParOf" srcId="{249B7B02-8198-4743-927C-D84163B1D8E7}" destId="{CDD9AD0F-65DA-42A1-AD70-F77EFC862EFA}" srcOrd="15" destOrd="0" presId="urn:microsoft.com/office/officeart/2008/layout/VerticalAccentList"/>
    <dgm:cxn modelId="{917B81F6-D671-4E70-B3F9-FDE0604ED854}" type="presParOf" srcId="{CDD9AD0F-65DA-42A1-AD70-F77EFC862EFA}" destId="{EDB069A0-EFC0-40D1-BD84-C262C4FDA80D}" srcOrd="0" destOrd="0" presId="urn:microsoft.com/office/officeart/2008/layout/VerticalAccentList"/>
    <dgm:cxn modelId="{7DB4850A-23CE-44DC-A0D0-0D0B16314D82}" type="presParOf" srcId="{249B7B02-8198-4743-927C-D84163B1D8E7}" destId="{3F3EDE16-5388-4955-81B7-DCAB1C449888}" srcOrd="16" destOrd="0" presId="urn:microsoft.com/office/officeart/2008/layout/VerticalAccentList"/>
    <dgm:cxn modelId="{599CACF7-9F92-434F-BC01-BD444C05B368}" type="presParOf" srcId="{3F3EDE16-5388-4955-81B7-DCAB1C449888}" destId="{D5162B7F-2F62-4BB5-A9C2-CAD1722E9E45}" srcOrd="0" destOrd="0" presId="urn:microsoft.com/office/officeart/2008/layout/VerticalAccentList"/>
    <dgm:cxn modelId="{AD13B22F-8A5F-4B9F-B10C-B89AB4C81144}" type="presParOf" srcId="{3F3EDE16-5388-4955-81B7-DCAB1C449888}" destId="{6E0F9F14-7C2E-421A-A106-3B88E7796863}" srcOrd="1" destOrd="0" presId="urn:microsoft.com/office/officeart/2008/layout/VerticalAccentList"/>
    <dgm:cxn modelId="{139405B5-2110-4B37-85A7-92C8A2A1EAC2}" type="presParOf" srcId="{3F3EDE16-5388-4955-81B7-DCAB1C449888}" destId="{ADD18DDC-2CE3-43E4-BEAB-87A3596EEBC9}" srcOrd="2" destOrd="0" presId="urn:microsoft.com/office/officeart/2008/layout/VerticalAccentList"/>
    <dgm:cxn modelId="{D5DE546D-8374-4F25-8A9C-F4FC0E9B2CCB}" type="presParOf" srcId="{3F3EDE16-5388-4955-81B7-DCAB1C449888}" destId="{9897FD9C-6663-4733-B9F2-DE2E0CB4A57C}" srcOrd="3" destOrd="0" presId="urn:microsoft.com/office/officeart/2008/layout/VerticalAccentList"/>
    <dgm:cxn modelId="{73C9C9A5-1F88-4A81-8541-C77CC0A32212}" type="presParOf" srcId="{3F3EDE16-5388-4955-81B7-DCAB1C449888}" destId="{45FA62B0-D6B3-42A2-B967-41C3A25B8A1B}" srcOrd="4" destOrd="0" presId="urn:microsoft.com/office/officeart/2008/layout/VerticalAccentList"/>
    <dgm:cxn modelId="{6A62A192-DA4F-4F10-BA39-8EE7DA447749}" type="presParOf" srcId="{3F3EDE16-5388-4955-81B7-DCAB1C449888}" destId="{0136DF21-77B8-4246-A13C-6646135854AD}" srcOrd="5" destOrd="0" presId="urn:microsoft.com/office/officeart/2008/layout/VerticalAccentList"/>
    <dgm:cxn modelId="{5877B419-FBA0-476A-B3F4-6B403DFDB2AA}" type="presParOf" srcId="{3F3EDE16-5388-4955-81B7-DCAB1C449888}" destId="{37A9D695-8288-47C3-B522-8BE2F4132D64}" srcOrd="6" destOrd="0" presId="urn:microsoft.com/office/officeart/2008/layout/VerticalAccentList"/>
    <dgm:cxn modelId="{934A0127-C0BB-42CB-BC43-9A4078451DC9}" type="presParOf" srcId="{3F3EDE16-5388-4955-81B7-DCAB1C449888}" destId="{DA59C967-248A-453C-905B-9F4E4AD90C5B}" srcOrd="7" destOrd="0" presId="urn:microsoft.com/office/officeart/2008/layout/VerticalAccentList"/>
    <dgm:cxn modelId="{64EAD2F2-9667-4379-9328-C763EF811D47}" type="presParOf" srcId="{249B7B02-8198-4743-927C-D84163B1D8E7}" destId="{564D3DCE-91B6-4E63-9DD6-9176CF7DE5F1}" srcOrd="17" destOrd="0" presId="urn:microsoft.com/office/officeart/2008/layout/VerticalAccentList"/>
    <dgm:cxn modelId="{9CE932AC-63DF-43C3-B71B-BD0ACF648B18}" type="presParOf" srcId="{249B7B02-8198-4743-927C-D84163B1D8E7}" destId="{5AA51376-C07A-4CAF-8B72-80487D44A3DC}" srcOrd="18" destOrd="0" presId="urn:microsoft.com/office/officeart/2008/layout/VerticalAccentList"/>
    <dgm:cxn modelId="{B9D71BF6-8C7A-4DD1-A694-9E8A49492BBB}" type="presParOf" srcId="{5AA51376-C07A-4CAF-8B72-80487D44A3DC}" destId="{6DF2AC3C-FFB1-409D-BA79-4EB2E1B442CC}" srcOrd="0" destOrd="0" presId="urn:microsoft.com/office/officeart/2008/layout/VerticalAccentList"/>
    <dgm:cxn modelId="{3A1AFDE5-5B37-45E3-9781-3820549CBFCC}" type="presParOf" srcId="{249B7B02-8198-4743-927C-D84163B1D8E7}" destId="{431F1930-93CA-4E6A-A0A3-300173DF3CE8}" srcOrd="19" destOrd="0" presId="urn:microsoft.com/office/officeart/2008/layout/VerticalAccentList"/>
    <dgm:cxn modelId="{5E3590B5-BEE9-4EA9-88CA-AE95AA58BEBD}" type="presParOf" srcId="{431F1930-93CA-4E6A-A0A3-300173DF3CE8}" destId="{E4D34A37-43B6-4B53-A582-244D66E49886}" srcOrd="0" destOrd="0" presId="urn:microsoft.com/office/officeart/2008/layout/VerticalAccentList"/>
    <dgm:cxn modelId="{5D3207CF-BA75-47A5-A6BE-5912B2ED0CF2}" type="presParOf" srcId="{431F1930-93CA-4E6A-A0A3-300173DF3CE8}" destId="{5B4C55CE-7D55-4550-A6D3-0C5709A79897}" srcOrd="1" destOrd="0" presId="urn:microsoft.com/office/officeart/2008/layout/VerticalAccentList"/>
    <dgm:cxn modelId="{2DF87A42-7AE7-4A59-8692-B178E8EF5C67}" type="presParOf" srcId="{431F1930-93CA-4E6A-A0A3-300173DF3CE8}" destId="{7BEA1970-7071-4E5A-AD90-871E938B3BDA}" srcOrd="2" destOrd="0" presId="urn:microsoft.com/office/officeart/2008/layout/VerticalAccentList"/>
    <dgm:cxn modelId="{7867768D-B04F-462D-AED5-A5C1D72BA195}" type="presParOf" srcId="{431F1930-93CA-4E6A-A0A3-300173DF3CE8}" destId="{BD9FE260-1B45-44A2-AD6C-C6A26EEB93FB}" srcOrd="3" destOrd="0" presId="urn:microsoft.com/office/officeart/2008/layout/VerticalAccentList"/>
    <dgm:cxn modelId="{25C94E1C-33D4-494E-8BA6-E083E9AEB8EB}" type="presParOf" srcId="{431F1930-93CA-4E6A-A0A3-300173DF3CE8}" destId="{722CF265-86A2-458D-A3B5-3DF47811E737}" srcOrd="4" destOrd="0" presId="urn:microsoft.com/office/officeart/2008/layout/VerticalAccentList"/>
    <dgm:cxn modelId="{568FC557-008C-465A-A809-45102A501B95}" type="presParOf" srcId="{431F1930-93CA-4E6A-A0A3-300173DF3CE8}" destId="{655347BB-3AE8-4A0E-B88E-5F800DBC9107}" srcOrd="5" destOrd="0" presId="urn:microsoft.com/office/officeart/2008/layout/VerticalAccentList"/>
    <dgm:cxn modelId="{D6142562-71C2-4E48-8BA0-1979541521D7}" type="presParOf" srcId="{431F1930-93CA-4E6A-A0A3-300173DF3CE8}" destId="{28AC54EA-16DF-4C07-A808-FFDEA0663D00}" srcOrd="6" destOrd="0" presId="urn:microsoft.com/office/officeart/2008/layout/VerticalAccentList"/>
    <dgm:cxn modelId="{78ED0A09-C0E8-4FAB-B9C7-6CADDEB9CEB1}" type="presParOf" srcId="{431F1930-93CA-4E6A-A0A3-300173DF3CE8}" destId="{3219EC4A-7481-43D7-BD40-A65F49677374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267947-2C4A-4A7C-B543-1F34DDF857DB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CD07F3-9424-4EDE-9F7B-A98FC136D7C7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/>
          </a:solidFill>
        </a:ln>
      </dgm:spPr>
      <dgm:t>
        <a:bodyPr/>
        <a:lstStyle/>
        <a:p>
          <a:pPr marL="87313" indent="0" algn="l"/>
          <a:r>
            <a:rPr lang="ru-RU" sz="1400" b="1" smtClean="0">
              <a:solidFill>
                <a:srgbClr val="FF0000"/>
              </a:solidFill>
            </a:rPr>
            <a:t>Рост железнодорожных тарифов</a:t>
          </a:r>
          <a:endParaRPr lang="ru-RU" sz="1400" b="1">
            <a:solidFill>
              <a:srgbClr val="FF0000"/>
            </a:solidFill>
          </a:endParaRPr>
        </a:p>
      </dgm:t>
    </dgm:pt>
    <dgm:pt modelId="{9E465875-F009-4E97-9868-57D13B0A52F4}" type="parTrans" cxnId="{2A1989CD-80A0-4136-9522-CE8330EF6194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95013C76-9FE3-4981-9BC4-55486807F296}" type="sibTrans" cxnId="{2A1989CD-80A0-4136-9522-CE8330EF6194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4488782F-773C-42ED-B968-1C7E821FD501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/>
          </a:solidFill>
        </a:ln>
      </dgm:spPr>
      <dgm:t>
        <a:bodyPr/>
        <a:lstStyle/>
        <a:p>
          <a:pPr marL="87313" indent="0" algn="l"/>
          <a:r>
            <a:rPr lang="ru-RU" sz="1400" b="1" smtClean="0">
              <a:solidFill>
                <a:srgbClr val="FF0000"/>
              </a:solidFill>
            </a:rPr>
            <a:t>Несвоевременная доставка грузов</a:t>
          </a:r>
          <a:endParaRPr lang="ru-RU" sz="1400" b="1">
            <a:solidFill>
              <a:srgbClr val="FF0000"/>
            </a:solidFill>
          </a:endParaRPr>
        </a:p>
      </dgm:t>
    </dgm:pt>
    <dgm:pt modelId="{E2AE2DCE-F424-4E7D-BC9B-63CB2FBDC604}" type="parTrans" cxnId="{132D1C52-9FF0-44D1-A494-A67F6ECA3D16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F79CD777-8932-4621-91BD-8828C31F0D5C}" type="sibTrans" cxnId="{132D1C52-9FF0-44D1-A494-A67F6ECA3D16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1DB04DF9-A009-4B76-8FF4-33CA193B5930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/>
          </a:solidFill>
        </a:ln>
      </dgm:spPr>
      <dgm:t>
        <a:bodyPr/>
        <a:lstStyle/>
        <a:p>
          <a:pPr marL="87313" indent="0" algn="l"/>
          <a:r>
            <a:rPr lang="ru-RU" sz="1400" b="1" smtClean="0">
              <a:solidFill>
                <a:srgbClr val="FF0000"/>
              </a:solidFill>
            </a:rPr>
            <a:t>Навязывание перевозчиком договоров на</a:t>
          </a:r>
          <a:r>
            <a:rPr lang="ru-RU" sz="1400" smtClean="0">
              <a:solidFill>
                <a:srgbClr val="FF0000"/>
              </a:solidFill>
            </a:rPr>
            <a:t> </a:t>
          </a:r>
          <a:r>
            <a:rPr lang="ru-RU" sz="1400" b="1" smtClean="0">
              <a:solidFill>
                <a:srgbClr val="FF0000"/>
              </a:solidFill>
            </a:rPr>
            <a:t>увеличение сроков доставки грузов</a:t>
          </a:r>
          <a:endParaRPr lang="ru-RU" sz="1400" b="1">
            <a:solidFill>
              <a:srgbClr val="FF0000"/>
            </a:solidFill>
          </a:endParaRPr>
        </a:p>
      </dgm:t>
    </dgm:pt>
    <dgm:pt modelId="{BAB37210-F1FE-46E4-AC00-6E5B469846E7}" type="parTrans" cxnId="{D8FD3D5F-BBE3-4AF0-879B-3BDAC5799EFB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A234EE6C-E30E-424F-AA94-421E230C4796}" type="sibTrans" cxnId="{D8FD3D5F-BBE3-4AF0-879B-3BDAC5799EFB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F797D097-8832-4CDE-A58F-6D1DC39927D0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/>
          </a:solidFill>
        </a:ln>
      </dgm:spPr>
      <dgm:t>
        <a:bodyPr/>
        <a:lstStyle/>
        <a:p>
          <a:pPr marL="1588" indent="-1588" algn="l"/>
          <a:r>
            <a:rPr lang="ru-RU" sz="1400" b="1" smtClean="0">
              <a:solidFill>
                <a:srgbClr val="FF0000"/>
              </a:solidFill>
            </a:rPr>
            <a:t>Введение перевозчиком логических ограничений на отправление порожних/груженых вагонов (без</a:t>
          </a:r>
          <a:r>
            <a:rPr lang="ru-RU" sz="1400" smtClean="0">
              <a:solidFill>
                <a:srgbClr val="FF0000"/>
              </a:solidFill>
            </a:rPr>
            <a:t> </a:t>
          </a:r>
          <a:r>
            <a:rPr lang="ru-RU" sz="1400" b="1" smtClean="0">
              <a:solidFill>
                <a:srgbClr val="FF0000"/>
              </a:solidFill>
            </a:rPr>
            <a:t>уведомления грузоотправителей и операторов)</a:t>
          </a:r>
          <a:endParaRPr lang="ru-RU" sz="1400" b="1">
            <a:solidFill>
              <a:srgbClr val="FF0000"/>
            </a:solidFill>
          </a:endParaRPr>
        </a:p>
      </dgm:t>
    </dgm:pt>
    <dgm:pt modelId="{1F00F231-6B95-456E-A926-7380FA223AE8}" type="parTrans" cxnId="{E7C853F8-76A5-4DBA-96CC-F9A4FA21BB3A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F473B51E-FE67-4401-A178-7CDBD6BC7663}" type="sibTrans" cxnId="{E7C853F8-76A5-4DBA-96CC-F9A4FA21BB3A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FDC68034-0B37-4CB8-82A4-47981047E71A}">
      <dgm:prSet custT="1"/>
      <dgm:spPr>
        <a:solidFill>
          <a:schemeClr val="accent1">
            <a:lumMod val="20000"/>
            <a:lumOff val="80000"/>
          </a:schemeClr>
        </a:solidFill>
        <a:ln>
          <a:solidFill>
            <a:schemeClr val="tx2"/>
          </a:solidFill>
        </a:ln>
      </dgm:spPr>
      <dgm:t>
        <a:bodyPr/>
        <a:lstStyle/>
        <a:p>
          <a:pPr marL="144000" indent="0" algn="l">
            <a:spcAft>
              <a:spcPts val="0"/>
            </a:spcAft>
          </a:pPr>
          <a:r>
            <a:rPr lang="ru-RU" sz="1400" b="1" smtClean="0">
              <a:solidFill>
                <a:srgbClr val="FF0000"/>
              </a:solidFill>
            </a:rPr>
            <a:t>Нормативно-юридические проблемы, </a:t>
          </a:r>
        </a:p>
        <a:p>
          <a:pPr marL="144000" indent="0" algn="l">
            <a:spcAft>
              <a:spcPts val="0"/>
            </a:spcAft>
          </a:pPr>
          <a:r>
            <a:rPr lang="ru-RU" sz="1400" b="1" smtClean="0">
              <a:solidFill>
                <a:srgbClr val="FF0000"/>
              </a:solidFill>
            </a:rPr>
            <a:t>в частности:</a:t>
          </a:r>
          <a:endParaRPr lang="ru-RU" sz="1400" b="1">
            <a:solidFill>
              <a:srgbClr val="FF0000"/>
            </a:solidFill>
          </a:endParaRPr>
        </a:p>
      </dgm:t>
    </dgm:pt>
    <dgm:pt modelId="{827A5A5C-F687-40CD-ABD7-90D6151F6C8C}" type="parTrans" cxnId="{3422CA00-FAD5-49A9-823E-0ED3AB08B039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FEBEBF2C-36B7-4AE5-80A2-7ABD00CE912B}" type="sibTrans" cxnId="{3422CA00-FAD5-49A9-823E-0ED3AB08B039}">
      <dgm:prSet/>
      <dgm:spPr/>
      <dgm:t>
        <a:bodyPr/>
        <a:lstStyle/>
        <a:p>
          <a:endParaRPr lang="ru-RU" b="1">
            <a:solidFill>
              <a:srgbClr val="FF0000"/>
            </a:solidFill>
          </a:endParaRPr>
        </a:p>
      </dgm:t>
    </dgm:pt>
    <dgm:pt modelId="{1358A84F-B483-4E8E-99D7-E1B5735156D4}" type="pres">
      <dgm:prSet presAssocID="{EF267947-2C4A-4A7C-B543-1F34DDF857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9E5F3A-3720-481C-9D64-2E07F76C29C4}" type="pres">
      <dgm:prSet presAssocID="{D3CD07F3-9424-4EDE-9F7B-A98FC136D7C7}" presName="linNode" presStyleCnt="0"/>
      <dgm:spPr/>
    </dgm:pt>
    <dgm:pt modelId="{47C611FF-2355-402F-8F68-69BAE370B214}" type="pres">
      <dgm:prSet presAssocID="{D3CD07F3-9424-4EDE-9F7B-A98FC136D7C7}" presName="parentText" presStyleLbl="node1" presStyleIdx="0" presStyleCnt="5" custScaleX="277376" custScaleY="12623" custLinFactNeighborX="-135" custLinFactNeighborY="102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E1D013-2D12-4243-B3D9-9B7C55315A56}" type="pres">
      <dgm:prSet presAssocID="{95013C76-9FE3-4981-9BC4-55486807F296}" presName="sp" presStyleCnt="0"/>
      <dgm:spPr/>
    </dgm:pt>
    <dgm:pt modelId="{AA6F9EF0-A92E-48BC-B641-66902DA2CC3D}" type="pres">
      <dgm:prSet presAssocID="{4488782F-773C-42ED-B968-1C7E821FD501}" presName="linNode" presStyleCnt="0"/>
      <dgm:spPr/>
    </dgm:pt>
    <dgm:pt modelId="{227476E6-405C-4CE6-821B-552778C9C713}" type="pres">
      <dgm:prSet presAssocID="{4488782F-773C-42ED-B968-1C7E821FD501}" presName="parentText" presStyleLbl="node1" presStyleIdx="1" presStyleCnt="5" custScaleX="277778" custScaleY="12623" custLinFactNeighborX="-136" custLinFactNeighborY="79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CA79EC-8CE1-41BA-AD5F-455C6CB63800}" type="pres">
      <dgm:prSet presAssocID="{F79CD777-8932-4621-91BD-8828C31F0D5C}" presName="sp" presStyleCnt="0"/>
      <dgm:spPr/>
    </dgm:pt>
    <dgm:pt modelId="{70351A83-8C09-4159-8CCC-055156069AF9}" type="pres">
      <dgm:prSet presAssocID="{1DB04DF9-A009-4B76-8FF4-33CA193B5930}" presName="linNode" presStyleCnt="0"/>
      <dgm:spPr/>
    </dgm:pt>
    <dgm:pt modelId="{B2B16A08-B2E1-4393-8E42-53E3D7676998}" type="pres">
      <dgm:prSet presAssocID="{1DB04DF9-A009-4B76-8FF4-33CA193B5930}" presName="parentText" presStyleLbl="node1" presStyleIdx="2" presStyleCnt="5" custScaleX="277778" custScaleY="12623" custLinFactNeighborX="-136" custLinFactNeighborY="55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182390-03EA-4291-8521-4398504FE557}" type="pres">
      <dgm:prSet presAssocID="{A234EE6C-E30E-424F-AA94-421E230C4796}" presName="sp" presStyleCnt="0"/>
      <dgm:spPr/>
    </dgm:pt>
    <dgm:pt modelId="{DD8D8458-9BAA-4912-8AF3-BBFC72F5369B}" type="pres">
      <dgm:prSet presAssocID="{F797D097-8832-4CDE-A58F-6D1DC39927D0}" presName="linNode" presStyleCnt="0"/>
      <dgm:spPr/>
    </dgm:pt>
    <dgm:pt modelId="{E37894DC-ACB3-4E09-9E98-7D876E9D07F8}" type="pres">
      <dgm:prSet presAssocID="{F797D097-8832-4CDE-A58F-6D1DC39927D0}" presName="parentText" presStyleLbl="node1" presStyleIdx="3" presStyleCnt="5" custScaleX="277778" custScaleY="21465" custLinFactNeighborX="136" custLinFactNeighborY="29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2B164-8F64-41CF-B5F4-BD2B2FB316DD}" type="pres">
      <dgm:prSet presAssocID="{F473B51E-FE67-4401-A178-7CDBD6BC7663}" presName="sp" presStyleCnt="0"/>
      <dgm:spPr/>
    </dgm:pt>
    <dgm:pt modelId="{4395F4F0-B624-4301-84BF-7DD6B0DCAF5E}" type="pres">
      <dgm:prSet presAssocID="{FDC68034-0B37-4CB8-82A4-47981047E71A}" presName="linNode" presStyleCnt="0"/>
      <dgm:spPr/>
    </dgm:pt>
    <dgm:pt modelId="{08A7CF4C-53A2-44DF-B5C0-DB0F3ED6D6FB}" type="pres">
      <dgm:prSet presAssocID="{FDC68034-0B37-4CB8-82A4-47981047E71A}" presName="parentText" presStyleLbl="node1" presStyleIdx="4" presStyleCnt="5" custScaleX="277778" custScaleY="12623" custLinFactNeighborX="136" custLinFactNeighborY="134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22CA00-FAD5-49A9-823E-0ED3AB08B039}" srcId="{EF267947-2C4A-4A7C-B543-1F34DDF857DB}" destId="{FDC68034-0B37-4CB8-82A4-47981047E71A}" srcOrd="4" destOrd="0" parTransId="{827A5A5C-F687-40CD-ABD7-90D6151F6C8C}" sibTransId="{FEBEBF2C-36B7-4AE5-80A2-7ABD00CE912B}"/>
    <dgm:cxn modelId="{3D04BD2B-80CA-4ABA-A23E-FCD86FE3CBD3}" type="presOf" srcId="{EF267947-2C4A-4A7C-B543-1F34DDF857DB}" destId="{1358A84F-B483-4E8E-99D7-E1B5735156D4}" srcOrd="0" destOrd="0" presId="urn:microsoft.com/office/officeart/2005/8/layout/vList5"/>
    <dgm:cxn modelId="{132D1C52-9FF0-44D1-A494-A67F6ECA3D16}" srcId="{EF267947-2C4A-4A7C-B543-1F34DDF857DB}" destId="{4488782F-773C-42ED-B968-1C7E821FD501}" srcOrd="1" destOrd="0" parTransId="{E2AE2DCE-F424-4E7D-BC9B-63CB2FBDC604}" sibTransId="{F79CD777-8932-4621-91BD-8828C31F0D5C}"/>
    <dgm:cxn modelId="{C8FFE616-4706-49AF-B097-08999FDFFFD9}" type="presOf" srcId="{4488782F-773C-42ED-B968-1C7E821FD501}" destId="{227476E6-405C-4CE6-821B-552778C9C713}" srcOrd="0" destOrd="0" presId="urn:microsoft.com/office/officeart/2005/8/layout/vList5"/>
    <dgm:cxn modelId="{640BF96B-DEC7-4B17-A035-EC659778FFBB}" type="presOf" srcId="{FDC68034-0B37-4CB8-82A4-47981047E71A}" destId="{08A7CF4C-53A2-44DF-B5C0-DB0F3ED6D6FB}" srcOrd="0" destOrd="0" presId="urn:microsoft.com/office/officeart/2005/8/layout/vList5"/>
    <dgm:cxn modelId="{1AADA11C-A6F1-4D0A-81F1-89D38E903CE6}" type="presOf" srcId="{1DB04DF9-A009-4B76-8FF4-33CA193B5930}" destId="{B2B16A08-B2E1-4393-8E42-53E3D7676998}" srcOrd="0" destOrd="0" presId="urn:microsoft.com/office/officeart/2005/8/layout/vList5"/>
    <dgm:cxn modelId="{C25E9016-84BD-4A7E-A08E-DF6D29E02100}" type="presOf" srcId="{D3CD07F3-9424-4EDE-9F7B-A98FC136D7C7}" destId="{47C611FF-2355-402F-8F68-69BAE370B214}" srcOrd="0" destOrd="0" presId="urn:microsoft.com/office/officeart/2005/8/layout/vList5"/>
    <dgm:cxn modelId="{E7C853F8-76A5-4DBA-96CC-F9A4FA21BB3A}" srcId="{EF267947-2C4A-4A7C-B543-1F34DDF857DB}" destId="{F797D097-8832-4CDE-A58F-6D1DC39927D0}" srcOrd="3" destOrd="0" parTransId="{1F00F231-6B95-456E-A926-7380FA223AE8}" sibTransId="{F473B51E-FE67-4401-A178-7CDBD6BC7663}"/>
    <dgm:cxn modelId="{3D7A9CFD-965D-4C72-BC69-FCDD792DE6F7}" type="presOf" srcId="{F797D097-8832-4CDE-A58F-6D1DC39927D0}" destId="{E37894DC-ACB3-4E09-9E98-7D876E9D07F8}" srcOrd="0" destOrd="0" presId="urn:microsoft.com/office/officeart/2005/8/layout/vList5"/>
    <dgm:cxn modelId="{D8FD3D5F-BBE3-4AF0-879B-3BDAC5799EFB}" srcId="{EF267947-2C4A-4A7C-B543-1F34DDF857DB}" destId="{1DB04DF9-A009-4B76-8FF4-33CA193B5930}" srcOrd="2" destOrd="0" parTransId="{BAB37210-F1FE-46E4-AC00-6E5B469846E7}" sibTransId="{A234EE6C-E30E-424F-AA94-421E230C4796}"/>
    <dgm:cxn modelId="{2A1989CD-80A0-4136-9522-CE8330EF6194}" srcId="{EF267947-2C4A-4A7C-B543-1F34DDF857DB}" destId="{D3CD07F3-9424-4EDE-9F7B-A98FC136D7C7}" srcOrd="0" destOrd="0" parTransId="{9E465875-F009-4E97-9868-57D13B0A52F4}" sibTransId="{95013C76-9FE3-4981-9BC4-55486807F296}"/>
    <dgm:cxn modelId="{91A5892B-0576-426A-8E7A-0C7402378819}" type="presParOf" srcId="{1358A84F-B483-4E8E-99D7-E1B5735156D4}" destId="{859E5F3A-3720-481C-9D64-2E07F76C29C4}" srcOrd="0" destOrd="0" presId="urn:microsoft.com/office/officeart/2005/8/layout/vList5"/>
    <dgm:cxn modelId="{CAE787C7-D298-42A2-860D-B6297D072371}" type="presParOf" srcId="{859E5F3A-3720-481C-9D64-2E07F76C29C4}" destId="{47C611FF-2355-402F-8F68-69BAE370B214}" srcOrd="0" destOrd="0" presId="urn:microsoft.com/office/officeart/2005/8/layout/vList5"/>
    <dgm:cxn modelId="{B9AA3C57-A0B2-47C4-B31D-5C7D441E9F6C}" type="presParOf" srcId="{1358A84F-B483-4E8E-99D7-E1B5735156D4}" destId="{B1E1D013-2D12-4243-B3D9-9B7C55315A56}" srcOrd="1" destOrd="0" presId="urn:microsoft.com/office/officeart/2005/8/layout/vList5"/>
    <dgm:cxn modelId="{8029983E-51A8-4FEE-8A4B-11A86DC12E12}" type="presParOf" srcId="{1358A84F-B483-4E8E-99D7-E1B5735156D4}" destId="{AA6F9EF0-A92E-48BC-B641-66902DA2CC3D}" srcOrd="2" destOrd="0" presId="urn:microsoft.com/office/officeart/2005/8/layout/vList5"/>
    <dgm:cxn modelId="{62693534-C1D0-439E-9DF4-552823B63402}" type="presParOf" srcId="{AA6F9EF0-A92E-48BC-B641-66902DA2CC3D}" destId="{227476E6-405C-4CE6-821B-552778C9C713}" srcOrd="0" destOrd="0" presId="urn:microsoft.com/office/officeart/2005/8/layout/vList5"/>
    <dgm:cxn modelId="{DE8071F0-C2C3-4990-8BCA-1D4BC2F378A5}" type="presParOf" srcId="{1358A84F-B483-4E8E-99D7-E1B5735156D4}" destId="{4CCA79EC-8CE1-41BA-AD5F-455C6CB63800}" srcOrd="3" destOrd="0" presId="urn:microsoft.com/office/officeart/2005/8/layout/vList5"/>
    <dgm:cxn modelId="{85038FB3-F39B-4B22-B4C3-3E2A08E77040}" type="presParOf" srcId="{1358A84F-B483-4E8E-99D7-E1B5735156D4}" destId="{70351A83-8C09-4159-8CCC-055156069AF9}" srcOrd="4" destOrd="0" presId="urn:microsoft.com/office/officeart/2005/8/layout/vList5"/>
    <dgm:cxn modelId="{532A8BCE-EF3E-4611-95A0-75357340DC31}" type="presParOf" srcId="{70351A83-8C09-4159-8CCC-055156069AF9}" destId="{B2B16A08-B2E1-4393-8E42-53E3D7676998}" srcOrd="0" destOrd="0" presId="urn:microsoft.com/office/officeart/2005/8/layout/vList5"/>
    <dgm:cxn modelId="{A61C6427-6E29-451A-BE78-4CFC35CEA238}" type="presParOf" srcId="{1358A84F-B483-4E8E-99D7-E1B5735156D4}" destId="{83182390-03EA-4291-8521-4398504FE557}" srcOrd="5" destOrd="0" presId="urn:microsoft.com/office/officeart/2005/8/layout/vList5"/>
    <dgm:cxn modelId="{8C81F755-C2EA-4699-8E35-7264A445A6BB}" type="presParOf" srcId="{1358A84F-B483-4E8E-99D7-E1B5735156D4}" destId="{DD8D8458-9BAA-4912-8AF3-BBFC72F5369B}" srcOrd="6" destOrd="0" presId="urn:microsoft.com/office/officeart/2005/8/layout/vList5"/>
    <dgm:cxn modelId="{0E35CE03-9575-433A-8008-0CCE25C23A64}" type="presParOf" srcId="{DD8D8458-9BAA-4912-8AF3-BBFC72F5369B}" destId="{E37894DC-ACB3-4E09-9E98-7D876E9D07F8}" srcOrd="0" destOrd="0" presId="urn:microsoft.com/office/officeart/2005/8/layout/vList5"/>
    <dgm:cxn modelId="{8652D314-00CD-4A9E-A047-281FCCFD6CB0}" type="presParOf" srcId="{1358A84F-B483-4E8E-99D7-E1B5735156D4}" destId="{CE62B164-8F64-41CF-B5F4-BD2B2FB316DD}" srcOrd="7" destOrd="0" presId="urn:microsoft.com/office/officeart/2005/8/layout/vList5"/>
    <dgm:cxn modelId="{4CD5C709-C543-4E0C-AE03-F124C21B2CC6}" type="presParOf" srcId="{1358A84F-B483-4E8E-99D7-E1B5735156D4}" destId="{4395F4F0-B624-4301-84BF-7DD6B0DCAF5E}" srcOrd="8" destOrd="0" presId="urn:microsoft.com/office/officeart/2005/8/layout/vList5"/>
    <dgm:cxn modelId="{11274099-C672-4396-A629-438F63D9FCE8}" type="presParOf" srcId="{4395F4F0-B624-4301-84BF-7DD6B0DCAF5E}" destId="{08A7CF4C-53A2-44DF-B5C0-DB0F3ED6D6F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2C9868-A2C3-4D26-89C4-45AC5F3B8031}" type="doc">
      <dgm:prSet loTypeId="urn:microsoft.com/office/officeart/2005/8/layout/arrow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496ED8-ED6C-4005-9C97-DEAFA56FED09}">
      <dgm:prSet phldrT="[Текст]"/>
      <dgm:spPr/>
      <dgm:t>
        <a:bodyPr/>
        <a:lstStyle/>
        <a:p>
          <a:pPr algn="ctr"/>
          <a:r>
            <a:rPr lang="ru-RU" b="1" smtClean="0"/>
            <a:t>Договор «комплексного транспортно-логистического обслуживания»</a:t>
          </a:r>
          <a:endParaRPr lang="ru-RU" smtClean="0"/>
        </a:p>
        <a:p>
          <a:pPr algn="ctr"/>
          <a:r>
            <a:rPr lang="ru-RU" smtClean="0">
              <a:solidFill>
                <a:schemeClr val="bg2">
                  <a:lumMod val="50000"/>
                </a:schemeClr>
              </a:solidFill>
            </a:rPr>
            <a:t>для увеличения скорости доставки</a:t>
          </a:r>
        </a:p>
        <a:p>
          <a:pPr algn="ctr"/>
          <a:r>
            <a:rPr lang="ru-RU" smtClean="0"/>
            <a:t>$3 сверх тарифа за 1 т груза</a:t>
          </a:r>
        </a:p>
        <a:p>
          <a:pPr marL="85725" indent="0" algn="l"/>
          <a:r>
            <a:rPr lang="ru-RU" b="1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b="1" smtClean="0">
              <a:solidFill>
                <a:schemeClr val="accent1">
                  <a:lumMod val="75000"/>
                </a:schemeClr>
              </a:solidFill>
            </a:rPr>
            <a:t>5 % от средней стоимости перевозки горно-металлургических грузов</a:t>
          </a:r>
        </a:p>
        <a:p>
          <a:pPr marL="85725" indent="0" algn="l"/>
          <a:r>
            <a:rPr lang="ru-RU" b="1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b="1" smtClean="0">
              <a:solidFill>
                <a:schemeClr val="accent1">
                  <a:lumMod val="75000"/>
                </a:schemeClr>
              </a:solidFill>
            </a:rPr>
            <a:t>3 % — от перевозки нефти</a:t>
          </a:r>
        </a:p>
        <a:p>
          <a:pPr marL="85725" indent="0" algn="l"/>
          <a:r>
            <a:rPr lang="ru-RU" b="1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b="1" smtClean="0">
              <a:solidFill>
                <a:schemeClr val="accent1">
                  <a:lumMod val="75000"/>
                </a:schemeClr>
              </a:solidFill>
            </a:rPr>
            <a:t>8-10 % — от перевозки угля.</a:t>
          </a:r>
          <a:endParaRPr lang="ru-RU" b="1">
            <a:solidFill>
              <a:schemeClr val="accent1">
                <a:lumMod val="75000"/>
              </a:schemeClr>
            </a:solidFill>
          </a:endParaRPr>
        </a:p>
      </dgm:t>
    </dgm:pt>
    <dgm:pt modelId="{8D602184-D0D2-4120-9099-EE793CEBA858}" type="parTrans" cxnId="{10723A54-3FDD-46DC-8882-2B82CC739786}">
      <dgm:prSet/>
      <dgm:spPr/>
      <dgm:t>
        <a:bodyPr/>
        <a:lstStyle/>
        <a:p>
          <a:endParaRPr lang="ru-RU"/>
        </a:p>
      </dgm:t>
    </dgm:pt>
    <dgm:pt modelId="{38CC7184-D090-409A-B99A-DA32428B8B6C}" type="sibTrans" cxnId="{10723A54-3FDD-46DC-8882-2B82CC739786}">
      <dgm:prSet/>
      <dgm:spPr/>
      <dgm:t>
        <a:bodyPr/>
        <a:lstStyle/>
        <a:p>
          <a:endParaRPr lang="ru-RU"/>
        </a:p>
      </dgm:t>
    </dgm:pt>
    <dgm:pt modelId="{7979523A-05A3-4BCA-B4B6-646F44DC9719}">
      <dgm:prSet phldrT="[Текст]" custT="1"/>
      <dgm:spPr/>
      <dgm:t>
        <a:bodyPr/>
        <a:lstStyle/>
        <a:p>
          <a:pPr algn="ctr">
            <a:spcAft>
              <a:spcPct val="35000"/>
            </a:spcAft>
          </a:pPr>
          <a:r>
            <a:rPr lang="ru-RU" sz="1600" b="1" smtClean="0">
              <a:solidFill>
                <a:schemeClr val="bg1"/>
              </a:solidFill>
            </a:rPr>
            <a:t>Договор на «увеличение сроков доставки грузов»</a:t>
          </a:r>
          <a:r>
            <a:rPr lang="ru-RU" sz="1600" smtClean="0">
              <a:solidFill>
                <a:schemeClr val="bg1"/>
              </a:solidFill>
            </a:rPr>
            <a:t> </a:t>
          </a:r>
        </a:p>
        <a:p>
          <a:pPr algn="ctr">
            <a:spcAft>
              <a:spcPts val="0"/>
            </a:spcAft>
          </a:pPr>
          <a:r>
            <a:rPr lang="ru-RU" sz="1600" smtClean="0">
              <a:solidFill>
                <a:schemeClr val="bg2">
                  <a:lumMod val="75000"/>
                </a:schemeClr>
              </a:solidFill>
            </a:rPr>
            <a:t>для избежания ограничений, связанных </a:t>
          </a:r>
        </a:p>
        <a:p>
          <a:pPr algn="ctr">
            <a:spcAft>
              <a:spcPct val="35000"/>
            </a:spcAft>
          </a:pPr>
          <a:r>
            <a:rPr lang="ru-RU" sz="1600" smtClean="0">
              <a:solidFill>
                <a:schemeClr val="bg2">
                  <a:lumMod val="75000"/>
                </a:schemeClr>
              </a:solidFill>
            </a:rPr>
            <a:t>с перегруженностью инфраструктуры</a:t>
          </a:r>
        </a:p>
        <a:p>
          <a:pPr algn="ctr">
            <a:spcAft>
              <a:spcPct val="35000"/>
            </a:spcAft>
          </a:pPr>
          <a:r>
            <a:rPr lang="ru-RU" sz="1600" smtClean="0">
              <a:solidFill>
                <a:schemeClr val="bg1"/>
              </a:solidFill>
            </a:rPr>
            <a:t>отсутствие возможностей:</a:t>
          </a:r>
        </a:p>
        <a:p>
          <a:pPr algn="l">
            <a:spcAft>
              <a:spcPct val="35000"/>
            </a:spcAft>
          </a:pPr>
          <a:r>
            <a:rPr lang="ru-RU" sz="1600" b="1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smtClean="0">
              <a:solidFill>
                <a:schemeClr val="accent2">
                  <a:lumMod val="60000"/>
                  <a:lumOff val="40000"/>
                </a:schemeClr>
              </a:solidFill>
            </a:rPr>
            <a:t>корректировок  по согласованным заявкам</a:t>
          </a:r>
        </a:p>
        <a:p>
          <a:pPr algn="l">
            <a:spcAft>
              <a:spcPct val="35000"/>
            </a:spcAft>
          </a:pPr>
          <a:r>
            <a:rPr lang="ru-RU" sz="1600" b="1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smtClean="0">
              <a:solidFill>
                <a:schemeClr val="accent2">
                  <a:lumMod val="60000"/>
                  <a:lumOff val="40000"/>
                </a:schemeClr>
              </a:solidFill>
            </a:rPr>
            <a:t>принятия дополнительных планов</a:t>
          </a:r>
        </a:p>
        <a:p>
          <a:pPr algn="l">
            <a:spcAft>
              <a:spcPct val="35000"/>
            </a:spcAft>
          </a:pPr>
          <a:r>
            <a:rPr lang="ru-RU" sz="1600" b="1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smtClean="0">
              <a:solidFill>
                <a:schemeClr val="accent2">
                  <a:lumMod val="60000"/>
                  <a:lumOff val="40000"/>
                </a:schemeClr>
              </a:solidFill>
            </a:rPr>
            <a:t>принятия основного плана в полном объеме</a:t>
          </a:r>
          <a:endParaRPr lang="ru-RU" sz="1600" b="1">
            <a:solidFill>
              <a:schemeClr val="accent2">
                <a:lumMod val="60000"/>
                <a:lumOff val="40000"/>
              </a:schemeClr>
            </a:solidFill>
          </a:endParaRPr>
        </a:p>
      </dgm:t>
    </dgm:pt>
    <dgm:pt modelId="{3C4C990F-5C47-479E-83CC-2A9B65D6AE41}" type="parTrans" cxnId="{DA204075-0902-4993-A5CD-5C60D8EEE89C}">
      <dgm:prSet/>
      <dgm:spPr/>
      <dgm:t>
        <a:bodyPr/>
        <a:lstStyle/>
        <a:p>
          <a:endParaRPr lang="ru-RU"/>
        </a:p>
      </dgm:t>
    </dgm:pt>
    <dgm:pt modelId="{A9BE5A9B-3032-4511-AEC4-4E86E4BBFE75}" type="sibTrans" cxnId="{DA204075-0902-4993-A5CD-5C60D8EEE89C}">
      <dgm:prSet/>
      <dgm:spPr/>
      <dgm:t>
        <a:bodyPr/>
        <a:lstStyle/>
        <a:p>
          <a:endParaRPr lang="ru-RU"/>
        </a:p>
      </dgm:t>
    </dgm:pt>
    <dgm:pt modelId="{4AA4E1AE-1F8A-43A7-B8DA-28325AE5E7BF}" type="pres">
      <dgm:prSet presAssocID="{AB2C9868-A2C3-4D26-89C4-45AC5F3B8031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65106E-0E7C-4010-B7A5-CABA05DFB7DC}" type="pres">
      <dgm:prSet presAssocID="{AB2C9868-A2C3-4D26-89C4-45AC5F3B8031}" presName="divider" presStyleLbl="fgShp" presStyleIdx="0" presStyleCnt="1" custScaleX="11374" custScaleY="3513" custLinFactY="-26756" custLinFactNeighborX="-72" custLinFactNeighborY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03F9861-D460-4F87-B341-8B004C3A70F7}" type="pres">
      <dgm:prSet presAssocID="{19496ED8-ED6C-4005-9C97-DEAFA56FED09}" presName="downArrow" presStyleLbl="node1" presStyleIdx="0" presStyleCnt="2" custScaleX="64085" custScaleY="67954" custLinFactNeighborX="-43539" custLinFactNeighborY="-28957"/>
      <dgm:spPr/>
    </dgm:pt>
    <dgm:pt modelId="{FEAC7725-17C3-4110-A1A5-0585C36C70F7}" type="pres">
      <dgm:prSet presAssocID="{19496ED8-ED6C-4005-9C97-DEAFA56FED09}" presName="downArrowText" presStyleLbl="revTx" presStyleIdx="0" presStyleCnt="2" custScaleX="132262" custScaleY="169601" custLinFactNeighborX="18638" custLinFactNeighborY="39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F16A77-49BA-485C-8CD0-AFD84EE7CBE0}" type="pres">
      <dgm:prSet presAssocID="{7979523A-05A3-4BCA-B4B6-646F44DC9719}" presName="upArrow" presStyleLbl="node1" presStyleIdx="1" presStyleCnt="2" custScaleX="77663" custScaleY="64406" custLinFactNeighborX="38289" custLinFactNeighborY="28736"/>
      <dgm:spPr/>
    </dgm:pt>
    <dgm:pt modelId="{F64C5CA5-672C-455E-96A9-72BC88B49BF3}" type="pres">
      <dgm:prSet presAssocID="{7979523A-05A3-4BCA-B4B6-646F44DC9719}" presName="upArrowText" presStyleLbl="revTx" presStyleIdx="1" presStyleCnt="2" custScaleX="150257" custScaleY="196296" custLinFactNeighborX="-15978" custLinFactNeighborY="-283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723A54-3FDD-46DC-8882-2B82CC739786}" srcId="{AB2C9868-A2C3-4D26-89C4-45AC5F3B8031}" destId="{19496ED8-ED6C-4005-9C97-DEAFA56FED09}" srcOrd="0" destOrd="0" parTransId="{8D602184-D0D2-4120-9099-EE793CEBA858}" sibTransId="{38CC7184-D090-409A-B99A-DA32428B8B6C}"/>
    <dgm:cxn modelId="{017E8DB8-13C4-41E2-8336-6CC79BCB928E}" type="presOf" srcId="{AB2C9868-A2C3-4D26-89C4-45AC5F3B8031}" destId="{4AA4E1AE-1F8A-43A7-B8DA-28325AE5E7BF}" srcOrd="0" destOrd="0" presId="urn:microsoft.com/office/officeart/2005/8/layout/arrow3"/>
    <dgm:cxn modelId="{91A40F70-A70E-462D-ADC0-A37673F7974F}" type="presOf" srcId="{7979523A-05A3-4BCA-B4B6-646F44DC9719}" destId="{F64C5CA5-672C-455E-96A9-72BC88B49BF3}" srcOrd="0" destOrd="0" presId="urn:microsoft.com/office/officeart/2005/8/layout/arrow3"/>
    <dgm:cxn modelId="{DA204075-0902-4993-A5CD-5C60D8EEE89C}" srcId="{AB2C9868-A2C3-4D26-89C4-45AC5F3B8031}" destId="{7979523A-05A3-4BCA-B4B6-646F44DC9719}" srcOrd="1" destOrd="0" parTransId="{3C4C990F-5C47-479E-83CC-2A9B65D6AE41}" sibTransId="{A9BE5A9B-3032-4511-AEC4-4E86E4BBFE75}"/>
    <dgm:cxn modelId="{EFD8E82D-3E8B-42F1-A1D8-3DF184837783}" type="presOf" srcId="{19496ED8-ED6C-4005-9C97-DEAFA56FED09}" destId="{FEAC7725-17C3-4110-A1A5-0585C36C70F7}" srcOrd="0" destOrd="0" presId="urn:microsoft.com/office/officeart/2005/8/layout/arrow3"/>
    <dgm:cxn modelId="{C197FF80-4BF4-4FB5-99D5-282925F0943D}" type="presParOf" srcId="{4AA4E1AE-1F8A-43A7-B8DA-28325AE5E7BF}" destId="{1665106E-0E7C-4010-B7A5-CABA05DFB7DC}" srcOrd="0" destOrd="0" presId="urn:microsoft.com/office/officeart/2005/8/layout/arrow3"/>
    <dgm:cxn modelId="{54B262AA-883D-4561-BED1-9F3588CB9B1F}" type="presParOf" srcId="{4AA4E1AE-1F8A-43A7-B8DA-28325AE5E7BF}" destId="{203F9861-D460-4F87-B341-8B004C3A70F7}" srcOrd="1" destOrd="0" presId="urn:microsoft.com/office/officeart/2005/8/layout/arrow3"/>
    <dgm:cxn modelId="{AC9DDB8E-77F2-46DA-A859-D586322DC4E7}" type="presParOf" srcId="{4AA4E1AE-1F8A-43A7-B8DA-28325AE5E7BF}" destId="{FEAC7725-17C3-4110-A1A5-0585C36C70F7}" srcOrd="2" destOrd="0" presId="urn:microsoft.com/office/officeart/2005/8/layout/arrow3"/>
    <dgm:cxn modelId="{349F8F15-B7AF-4E00-B9E9-CFCFFBAAF4F7}" type="presParOf" srcId="{4AA4E1AE-1F8A-43A7-B8DA-28325AE5E7BF}" destId="{6DF16A77-49BA-485C-8CD0-AFD84EE7CBE0}" srcOrd="3" destOrd="0" presId="urn:microsoft.com/office/officeart/2005/8/layout/arrow3"/>
    <dgm:cxn modelId="{78943130-7B83-47B5-A98E-876ED38846CD}" type="presParOf" srcId="{4AA4E1AE-1F8A-43A7-B8DA-28325AE5E7BF}" destId="{F64C5CA5-672C-455E-96A9-72BC88B49BF3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9075DD2-1655-48B6-B0BE-A48610E7F429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81947E-6522-45E6-955E-33FC5B03D330}">
      <dgm:prSet phldrT="[Текст]" custT="1"/>
      <dgm:spPr>
        <a:solidFill>
          <a:schemeClr val="accent3">
            <a:lumMod val="20000"/>
            <a:lumOff val="80000"/>
          </a:schemeClr>
        </a:solidFill>
        <a:ln>
          <a:noFill/>
        </a:ln>
      </dgm:spPr>
      <dgm:t>
        <a:bodyPr/>
        <a:lstStyle/>
        <a:p>
          <a:pPr>
            <a:lnSpc>
              <a:spcPct val="150000"/>
            </a:lnSpc>
          </a:pPr>
          <a:r>
            <a:rPr lang="ru-RU" sz="1600" dirty="0" smtClean="0"/>
            <a:t>Порядок исчисления сроков доставки грузов</a:t>
          </a:r>
        </a:p>
        <a:p>
          <a:pPr>
            <a:lnSpc>
              <a:spcPct val="150000"/>
            </a:lnSpc>
          </a:pPr>
          <a:r>
            <a:rPr lang="ru-RU" sz="1600" dirty="0" smtClean="0"/>
            <a:t>Случаи их увеличения </a:t>
          </a:r>
        </a:p>
        <a:p>
          <a:pPr>
            <a:lnSpc>
              <a:spcPct val="150000"/>
            </a:lnSpc>
          </a:pPr>
          <a:r>
            <a:rPr lang="ru-RU" sz="1600" dirty="0" smtClean="0"/>
            <a:t>Нормативы доставки грузов в срок </a:t>
          </a:r>
          <a:endParaRPr lang="ru-RU" sz="1600" dirty="0"/>
        </a:p>
      </dgm:t>
    </dgm:pt>
    <dgm:pt modelId="{9FA0CD2A-DA89-483F-BA4C-EF90649992CE}" type="parTrans" cxnId="{8922D024-D2D1-460F-82F2-5DB30AB86B33}">
      <dgm:prSet/>
      <dgm:spPr/>
      <dgm:t>
        <a:bodyPr/>
        <a:lstStyle/>
        <a:p>
          <a:endParaRPr lang="ru-RU"/>
        </a:p>
      </dgm:t>
    </dgm:pt>
    <dgm:pt modelId="{1F419052-0BA0-4523-A89A-68733532464E}" type="sibTrans" cxnId="{8922D024-D2D1-460F-82F2-5DB30AB86B33}">
      <dgm:prSet/>
      <dgm:spPr/>
      <dgm:t>
        <a:bodyPr/>
        <a:lstStyle/>
        <a:p>
          <a:endParaRPr lang="ru-RU"/>
        </a:p>
      </dgm:t>
    </dgm:pt>
    <dgm:pt modelId="{73958AEC-BF7D-48CF-89E1-86B78A37B62B}">
      <dgm:prSet phldrT="[Текст]"/>
      <dgm:spPr>
        <a:ln>
          <a:noFill/>
        </a:ln>
      </dgm:spPr>
      <dgm:t>
        <a:bodyPr/>
        <a:lstStyle/>
        <a:p>
          <a:pPr>
            <a:spcAft>
              <a:spcPct val="35000"/>
            </a:spcAft>
          </a:pPr>
          <a:r>
            <a:rPr lang="ru-RU" dirty="0" smtClean="0"/>
            <a:t>Правила исчисления сроков доставки грузов железнодорожным транспортом (приказ МПС России от 18.06.2003 № 27)</a:t>
          </a:r>
        </a:p>
        <a:p>
          <a:pPr>
            <a:spcAft>
              <a:spcPts val="0"/>
            </a:spcAft>
          </a:pPr>
          <a:r>
            <a:rPr lang="ru-RU" dirty="0" smtClean="0"/>
            <a:t>Статья 33 Федерального закона от 10.01.2003 </a:t>
          </a:r>
        </a:p>
        <a:p>
          <a:pPr>
            <a:spcAft>
              <a:spcPts val="0"/>
            </a:spcAft>
          </a:pPr>
          <a:r>
            <a:rPr lang="ru-RU" dirty="0" smtClean="0"/>
            <a:t>№ 18-ФЗ «Устав железнодорожного транспорта Российской Федерации».</a:t>
          </a:r>
          <a:endParaRPr lang="ru-RU" dirty="0"/>
        </a:p>
      </dgm:t>
    </dgm:pt>
    <dgm:pt modelId="{A8434276-333E-407D-84F2-BB15FECCC073}" type="parTrans" cxnId="{866C8823-7092-4E97-9D8D-8AD5A99E5D5D}">
      <dgm:prSet/>
      <dgm:spPr/>
      <dgm:t>
        <a:bodyPr/>
        <a:lstStyle/>
        <a:p>
          <a:endParaRPr lang="ru-RU"/>
        </a:p>
      </dgm:t>
    </dgm:pt>
    <dgm:pt modelId="{68788DBC-CDA7-48A5-A93D-26A369A9C9B0}" type="sibTrans" cxnId="{866C8823-7092-4E97-9D8D-8AD5A99E5D5D}">
      <dgm:prSet/>
      <dgm:spPr/>
      <dgm:t>
        <a:bodyPr/>
        <a:lstStyle/>
        <a:p>
          <a:endParaRPr lang="ru-RU"/>
        </a:p>
      </dgm:t>
    </dgm:pt>
    <dgm:pt modelId="{B40E9C01-6CB1-4761-B9C0-A55213A09F67}" type="pres">
      <dgm:prSet presAssocID="{39075DD2-1655-48B6-B0BE-A48610E7F429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FC4A961-58CB-4531-B301-C325A281C956}" type="pres">
      <dgm:prSet presAssocID="{39075DD2-1655-48B6-B0BE-A48610E7F429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654770-2920-4FA3-8D9D-934FDD09E6FB}" type="pres">
      <dgm:prSet presAssocID="{39075DD2-1655-48B6-B0BE-A48610E7F429}" presName="LeftNode" presStyleLbl="bgImgPlace1" presStyleIdx="0" presStyleCnt="2" custScaleX="1344805" custScaleY="155545" custLinFactNeighborX="0" custLinFactNeighborY="-27780">
        <dgm:presLayoutVars>
          <dgm:chMax val="2"/>
          <dgm:chPref val="2"/>
        </dgm:presLayoutVars>
      </dgm:prSet>
      <dgm:spPr/>
      <dgm:t>
        <a:bodyPr/>
        <a:lstStyle/>
        <a:p>
          <a:endParaRPr lang="ru-RU"/>
        </a:p>
      </dgm:t>
    </dgm:pt>
    <dgm:pt modelId="{0A068694-5F10-4ACD-9BAB-6D6D71BB2C3E}" type="pres">
      <dgm:prSet presAssocID="{39075DD2-1655-48B6-B0BE-A48610E7F429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038FA-8DE8-4402-9F5B-FB2D63C1DDC3}" type="pres">
      <dgm:prSet presAssocID="{39075DD2-1655-48B6-B0BE-A48610E7F429}" presName="RightNode" presStyleLbl="bgImgPlace1" presStyleIdx="1" presStyleCnt="2" custScaleX="673786" custScaleY="155545" custLinFactX="100000" custLinFactNeighborX="138283" custLinFactNeighborY="-4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A02BD284-5B30-4B9C-A6E4-15674783835A}" type="pres">
      <dgm:prSet presAssocID="{39075DD2-1655-48B6-B0BE-A48610E7F429}" presName="TopArrow" presStyleLbl="node1" presStyleIdx="0" presStyleCnt="2" custFlipHor="1" custScaleX="102888" custLinFactNeighborX="-90363" custLinFactNeighborY="-20285"/>
      <dgm:spPr/>
    </dgm:pt>
    <dgm:pt modelId="{C70818B2-35AA-46F9-B921-319D99E4A640}" type="pres">
      <dgm:prSet presAssocID="{39075DD2-1655-48B6-B0BE-A48610E7F429}" presName="BottomArrow" presStyleLbl="node1" presStyleIdx="1" presStyleCnt="2" custLinFactNeighborX="-88919" custLinFactNeighborY="6"/>
      <dgm:spPr/>
    </dgm:pt>
  </dgm:ptLst>
  <dgm:cxnLst>
    <dgm:cxn modelId="{B44129AD-1764-4FED-8B13-853590C75E10}" type="presOf" srcId="{73958AEC-BF7D-48CF-89E1-86B78A37B62B}" destId="{984038FA-8DE8-4402-9F5B-FB2D63C1DDC3}" srcOrd="1" destOrd="0" presId="urn:microsoft.com/office/officeart/2009/layout/ReverseList"/>
    <dgm:cxn modelId="{0E017B17-B7CB-4108-BA4F-30C916EDC7DD}" type="presOf" srcId="{73958AEC-BF7D-48CF-89E1-86B78A37B62B}" destId="{0A068694-5F10-4ACD-9BAB-6D6D71BB2C3E}" srcOrd="0" destOrd="0" presId="urn:microsoft.com/office/officeart/2009/layout/ReverseList"/>
    <dgm:cxn modelId="{8922D024-D2D1-460F-82F2-5DB30AB86B33}" srcId="{39075DD2-1655-48B6-B0BE-A48610E7F429}" destId="{1781947E-6522-45E6-955E-33FC5B03D330}" srcOrd="0" destOrd="0" parTransId="{9FA0CD2A-DA89-483F-BA4C-EF90649992CE}" sibTransId="{1F419052-0BA0-4523-A89A-68733532464E}"/>
    <dgm:cxn modelId="{866C8823-7092-4E97-9D8D-8AD5A99E5D5D}" srcId="{39075DD2-1655-48B6-B0BE-A48610E7F429}" destId="{73958AEC-BF7D-48CF-89E1-86B78A37B62B}" srcOrd="1" destOrd="0" parTransId="{A8434276-333E-407D-84F2-BB15FECCC073}" sibTransId="{68788DBC-CDA7-48A5-A93D-26A369A9C9B0}"/>
    <dgm:cxn modelId="{863D9CD9-9217-45C0-91E1-8E4A97E3BBF8}" type="presOf" srcId="{1781947E-6522-45E6-955E-33FC5B03D330}" destId="{7C654770-2920-4FA3-8D9D-934FDD09E6FB}" srcOrd="1" destOrd="0" presId="urn:microsoft.com/office/officeart/2009/layout/ReverseList"/>
    <dgm:cxn modelId="{E0CB0749-4AA8-403B-BC55-DFD8F018525F}" type="presOf" srcId="{1781947E-6522-45E6-955E-33FC5B03D330}" destId="{1FC4A961-58CB-4531-B301-C325A281C956}" srcOrd="0" destOrd="0" presId="urn:microsoft.com/office/officeart/2009/layout/ReverseList"/>
    <dgm:cxn modelId="{0A718119-C10A-4BED-858D-E9591C877C43}" type="presOf" srcId="{39075DD2-1655-48B6-B0BE-A48610E7F429}" destId="{B40E9C01-6CB1-4761-B9C0-A55213A09F67}" srcOrd="0" destOrd="0" presId="urn:microsoft.com/office/officeart/2009/layout/ReverseList"/>
    <dgm:cxn modelId="{8EB48790-24EA-4810-AB21-A249B6F89CBA}" type="presParOf" srcId="{B40E9C01-6CB1-4761-B9C0-A55213A09F67}" destId="{1FC4A961-58CB-4531-B301-C325A281C956}" srcOrd="0" destOrd="0" presId="urn:microsoft.com/office/officeart/2009/layout/ReverseList"/>
    <dgm:cxn modelId="{6A03E18E-6438-48DB-8DFC-A33E0C05A081}" type="presParOf" srcId="{B40E9C01-6CB1-4761-B9C0-A55213A09F67}" destId="{7C654770-2920-4FA3-8D9D-934FDD09E6FB}" srcOrd="1" destOrd="0" presId="urn:microsoft.com/office/officeart/2009/layout/ReverseList"/>
    <dgm:cxn modelId="{CDC0B93A-F457-4BA4-BF4A-DEC548DA42DE}" type="presParOf" srcId="{B40E9C01-6CB1-4761-B9C0-A55213A09F67}" destId="{0A068694-5F10-4ACD-9BAB-6D6D71BB2C3E}" srcOrd="2" destOrd="0" presId="urn:microsoft.com/office/officeart/2009/layout/ReverseList"/>
    <dgm:cxn modelId="{B62A93DC-E36C-4ED6-9256-B60409EA7590}" type="presParOf" srcId="{B40E9C01-6CB1-4761-B9C0-A55213A09F67}" destId="{984038FA-8DE8-4402-9F5B-FB2D63C1DDC3}" srcOrd="3" destOrd="0" presId="urn:microsoft.com/office/officeart/2009/layout/ReverseList"/>
    <dgm:cxn modelId="{44212C8E-6ABD-4BCD-BCB0-6C3FB6F58EE8}" type="presParOf" srcId="{B40E9C01-6CB1-4761-B9C0-A55213A09F67}" destId="{A02BD284-5B30-4B9C-A6E4-15674783835A}" srcOrd="4" destOrd="0" presId="urn:microsoft.com/office/officeart/2009/layout/ReverseList"/>
    <dgm:cxn modelId="{09FB6FA9-1C5D-4352-9418-C1D5D165BBCD}" type="presParOf" srcId="{B40E9C01-6CB1-4761-B9C0-A55213A09F67}" destId="{C70818B2-35AA-46F9-B921-319D99E4A640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818F52F-1DC3-43BC-9D12-F6B68FFCAD65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77B461-E610-4C71-81C1-7ADC6C0547B7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400" smtClean="0"/>
            <a:t>Основания логических контролей:</a:t>
          </a:r>
          <a:endParaRPr lang="ru-RU" sz="1400"/>
        </a:p>
      </dgm:t>
    </dgm:pt>
    <dgm:pt modelId="{BBC1A2F5-1332-4E06-A33B-1738010150A1}" type="parTrans" cxnId="{0CA605D2-19CA-4070-9582-A9A149EE4F4C}">
      <dgm:prSet/>
      <dgm:spPr/>
      <dgm:t>
        <a:bodyPr/>
        <a:lstStyle/>
        <a:p>
          <a:endParaRPr lang="ru-RU"/>
        </a:p>
      </dgm:t>
    </dgm:pt>
    <dgm:pt modelId="{DF66C773-F69A-4147-9E5B-46EEC7356618}" type="sibTrans" cxnId="{0CA605D2-19CA-4070-9582-A9A149EE4F4C}">
      <dgm:prSet/>
      <dgm:spPr/>
      <dgm:t>
        <a:bodyPr/>
        <a:lstStyle/>
        <a:p>
          <a:endParaRPr lang="ru-RU"/>
        </a:p>
      </dgm:t>
    </dgm:pt>
    <dgm:pt modelId="{D14BC603-70A6-4142-810B-7191173A5BC5}">
      <dgm:prSet custT="1"/>
      <dgm:spPr/>
      <dgm:t>
        <a:bodyPr/>
        <a:lstStyle/>
        <a:p>
          <a:r>
            <a:rPr lang="ru-RU" sz="1400" smtClean="0"/>
            <a:t>превышение погрузочных мощностей</a:t>
          </a:r>
          <a:endParaRPr lang="ru-RU" sz="1400"/>
        </a:p>
      </dgm:t>
    </dgm:pt>
    <dgm:pt modelId="{6681A614-6B33-4826-A043-B4C79F14DA0C}" type="parTrans" cxnId="{530BF4DB-BAB3-43B3-BB55-B496E5BE67D4}">
      <dgm:prSet/>
      <dgm:spPr/>
      <dgm:t>
        <a:bodyPr/>
        <a:lstStyle/>
        <a:p>
          <a:endParaRPr lang="ru-RU"/>
        </a:p>
      </dgm:t>
    </dgm:pt>
    <dgm:pt modelId="{966E02BE-CAE2-41D9-A339-90C84FD9D63E}" type="sibTrans" cxnId="{530BF4DB-BAB3-43B3-BB55-B496E5BE67D4}">
      <dgm:prSet/>
      <dgm:spPr/>
      <dgm:t>
        <a:bodyPr/>
        <a:lstStyle/>
        <a:p>
          <a:endParaRPr lang="ru-RU"/>
        </a:p>
      </dgm:t>
    </dgm:pt>
    <dgm:pt modelId="{4A03963D-B575-4A3C-8D32-DCCA51EBE3A1}">
      <dgm:prSet custT="1"/>
      <dgm:spPr/>
      <dgm:t>
        <a:bodyPr/>
        <a:lstStyle/>
        <a:p>
          <a:r>
            <a:rPr lang="ru-RU" sz="1400" smtClean="0"/>
            <a:t>превышение пропускной способности</a:t>
          </a:r>
          <a:endParaRPr lang="ru-RU" sz="1400"/>
        </a:p>
      </dgm:t>
    </dgm:pt>
    <dgm:pt modelId="{C03AB9BE-8A32-4979-88CF-BF07EFD2BCBA}" type="parTrans" cxnId="{DD690D20-4E93-4FE8-B84F-3F66C2257DF9}">
      <dgm:prSet/>
      <dgm:spPr/>
      <dgm:t>
        <a:bodyPr/>
        <a:lstStyle/>
        <a:p>
          <a:endParaRPr lang="ru-RU"/>
        </a:p>
      </dgm:t>
    </dgm:pt>
    <dgm:pt modelId="{333153AA-B638-44EF-B7FE-9C0BD91A1187}" type="sibTrans" cxnId="{DD690D20-4E93-4FE8-B84F-3F66C2257DF9}">
      <dgm:prSet/>
      <dgm:spPr/>
      <dgm:t>
        <a:bodyPr/>
        <a:lstStyle/>
        <a:p>
          <a:endParaRPr lang="ru-RU"/>
        </a:p>
      </dgm:t>
    </dgm:pt>
    <dgm:pt modelId="{E5DB574A-CAA8-4F91-A449-E4F8458DB909}">
      <dgm:prSet custT="1"/>
      <dgm:spPr/>
      <dgm:t>
        <a:bodyPr/>
        <a:lstStyle/>
        <a:p>
          <a:r>
            <a:rPr lang="ru-RU" sz="1400" smtClean="0"/>
            <a:t>превышение нормы наличия порожняка и т.д.</a:t>
          </a:r>
          <a:endParaRPr lang="ru-RU" sz="1400"/>
        </a:p>
      </dgm:t>
    </dgm:pt>
    <dgm:pt modelId="{880D212A-7A38-4B3B-9653-44550DB8D69E}" type="parTrans" cxnId="{8E4DD8D9-5108-4174-9DCC-8311943CE4FA}">
      <dgm:prSet/>
      <dgm:spPr/>
      <dgm:t>
        <a:bodyPr/>
        <a:lstStyle/>
        <a:p>
          <a:endParaRPr lang="ru-RU"/>
        </a:p>
      </dgm:t>
    </dgm:pt>
    <dgm:pt modelId="{159EB4CC-C005-403F-BFDE-F68723E8A626}" type="sibTrans" cxnId="{8E4DD8D9-5108-4174-9DCC-8311943CE4FA}">
      <dgm:prSet/>
      <dgm:spPr/>
      <dgm:t>
        <a:bodyPr/>
        <a:lstStyle/>
        <a:p>
          <a:endParaRPr lang="ru-RU"/>
        </a:p>
      </dgm:t>
    </dgm:pt>
    <dgm:pt modelId="{0FFA49FA-FD3C-43AB-A49E-BC84CBC86E17}" type="pres">
      <dgm:prSet presAssocID="{A818F52F-1DC3-43BC-9D12-F6B68FFCAD6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2ABDBD6-6E95-4A1A-82D0-2C3B5048D838}" type="pres">
      <dgm:prSet presAssocID="{2F77B461-E610-4C71-81C1-7ADC6C0547B7}" presName="root" presStyleCnt="0"/>
      <dgm:spPr/>
    </dgm:pt>
    <dgm:pt modelId="{7FDC6598-A3DE-4843-B861-739D00DB8553}" type="pres">
      <dgm:prSet presAssocID="{2F77B461-E610-4C71-81C1-7ADC6C0547B7}" presName="rootComposite" presStyleCnt="0"/>
      <dgm:spPr/>
    </dgm:pt>
    <dgm:pt modelId="{C9E0582D-890F-40C1-8780-9F171A26DBCC}" type="pres">
      <dgm:prSet presAssocID="{2F77B461-E610-4C71-81C1-7ADC6C0547B7}" presName="rootText" presStyleLbl="node1" presStyleIdx="0" presStyleCnt="1" custScaleX="187890" custLinFactNeighborX="709" custLinFactNeighborY="-19138"/>
      <dgm:spPr/>
      <dgm:t>
        <a:bodyPr/>
        <a:lstStyle/>
        <a:p>
          <a:endParaRPr lang="ru-RU"/>
        </a:p>
      </dgm:t>
    </dgm:pt>
    <dgm:pt modelId="{9406C941-4191-4829-B8BF-B8AF9F24ECD3}" type="pres">
      <dgm:prSet presAssocID="{2F77B461-E610-4C71-81C1-7ADC6C0547B7}" presName="rootConnector" presStyleLbl="node1" presStyleIdx="0" presStyleCnt="1"/>
      <dgm:spPr/>
      <dgm:t>
        <a:bodyPr/>
        <a:lstStyle/>
        <a:p>
          <a:endParaRPr lang="ru-RU"/>
        </a:p>
      </dgm:t>
    </dgm:pt>
    <dgm:pt modelId="{0EF41E84-2347-40B4-82DB-105934F1E08D}" type="pres">
      <dgm:prSet presAssocID="{2F77B461-E610-4C71-81C1-7ADC6C0547B7}" presName="childShape" presStyleCnt="0"/>
      <dgm:spPr/>
    </dgm:pt>
    <dgm:pt modelId="{77C6BDE6-A325-43A2-92EC-E7E8D3033FEF}" type="pres">
      <dgm:prSet presAssocID="{6681A614-6B33-4826-A043-B4C79F14DA0C}" presName="Name13" presStyleLbl="parChTrans1D2" presStyleIdx="0" presStyleCnt="3"/>
      <dgm:spPr/>
      <dgm:t>
        <a:bodyPr/>
        <a:lstStyle/>
        <a:p>
          <a:endParaRPr lang="ru-RU"/>
        </a:p>
      </dgm:t>
    </dgm:pt>
    <dgm:pt modelId="{20F2955D-6F89-40B2-B8E3-AFAEC0005C63}" type="pres">
      <dgm:prSet presAssocID="{D14BC603-70A6-4142-810B-7191173A5BC5}" presName="childText" presStyleLbl="bgAcc1" presStyleIdx="0" presStyleCnt="3" custScaleX="206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42527-2496-4E91-8D59-F4017FA18A86}" type="pres">
      <dgm:prSet presAssocID="{C03AB9BE-8A32-4979-88CF-BF07EFD2BCBA}" presName="Name13" presStyleLbl="parChTrans1D2" presStyleIdx="1" presStyleCnt="3"/>
      <dgm:spPr/>
      <dgm:t>
        <a:bodyPr/>
        <a:lstStyle/>
        <a:p>
          <a:endParaRPr lang="ru-RU"/>
        </a:p>
      </dgm:t>
    </dgm:pt>
    <dgm:pt modelId="{CC18EB06-DCFB-4E62-ADBB-028A6C35EA8B}" type="pres">
      <dgm:prSet presAssocID="{4A03963D-B575-4A3C-8D32-DCCA51EBE3A1}" presName="childText" presStyleLbl="bgAcc1" presStyleIdx="1" presStyleCnt="3" custScaleX="195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162139-97A1-4A3F-8BA6-5D164E741D11}" type="pres">
      <dgm:prSet presAssocID="{880D212A-7A38-4B3B-9653-44550DB8D69E}" presName="Name13" presStyleLbl="parChTrans1D2" presStyleIdx="2" presStyleCnt="3"/>
      <dgm:spPr/>
      <dgm:t>
        <a:bodyPr/>
        <a:lstStyle/>
        <a:p>
          <a:endParaRPr lang="ru-RU"/>
        </a:p>
      </dgm:t>
    </dgm:pt>
    <dgm:pt modelId="{CFD35C9C-7BE9-477E-9552-3489B500A27E}" type="pres">
      <dgm:prSet presAssocID="{E5DB574A-CAA8-4F91-A449-E4F8458DB909}" presName="childText" presStyleLbl="bgAcc1" presStyleIdx="2" presStyleCnt="3" custScaleX="198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DFACC4-AB12-4E84-A51E-090A92C95551}" type="presOf" srcId="{E5DB574A-CAA8-4F91-A449-E4F8458DB909}" destId="{CFD35C9C-7BE9-477E-9552-3489B500A27E}" srcOrd="0" destOrd="0" presId="urn:microsoft.com/office/officeart/2005/8/layout/hierarchy3"/>
    <dgm:cxn modelId="{6B87DBC7-9164-4AE8-B804-556D9106BB0E}" type="presOf" srcId="{C03AB9BE-8A32-4979-88CF-BF07EFD2BCBA}" destId="{AB442527-2496-4E91-8D59-F4017FA18A86}" srcOrd="0" destOrd="0" presId="urn:microsoft.com/office/officeart/2005/8/layout/hierarchy3"/>
    <dgm:cxn modelId="{B231B992-C35A-45CD-ABDF-9277087996A3}" type="presOf" srcId="{880D212A-7A38-4B3B-9653-44550DB8D69E}" destId="{42162139-97A1-4A3F-8BA6-5D164E741D11}" srcOrd="0" destOrd="0" presId="urn:microsoft.com/office/officeart/2005/8/layout/hierarchy3"/>
    <dgm:cxn modelId="{678F57DE-6CBD-43F6-BB42-CB03ED42A836}" type="presOf" srcId="{4A03963D-B575-4A3C-8D32-DCCA51EBE3A1}" destId="{CC18EB06-DCFB-4E62-ADBB-028A6C35EA8B}" srcOrd="0" destOrd="0" presId="urn:microsoft.com/office/officeart/2005/8/layout/hierarchy3"/>
    <dgm:cxn modelId="{04285159-DE48-4B59-841D-C40BA60A91D3}" type="presOf" srcId="{D14BC603-70A6-4142-810B-7191173A5BC5}" destId="{20F2955D-6F89-40B2-B8E3-AFAEC0005C63}" srcOrd="0" destOrd="0" presId="urn:microsoft.com/office/officeart/2005/8/layout/hierarchy3"/>
    <dgm:cxn modelId="{530BF4DB-BAB3-43B3-BB55-B496E5BE67D4}" srcId="{2F77B461-E610-4C71-81C1-7ADC6C0547B7}" destId="{D14BC603-70A6-4142-810B-7191173A5BC5}" srcOrd="0" destOrd="0" parTransId="{6681A614-6B33-4826-A043-B4C79F14DA0C}" sibTransId="{966E02BE-CAE2-41D9-A339-90C84FD9D63E}"/>
    <dgm:cxn modelId="{99640B31-B7E3-4AF2-A5BA-91D95FFF8E03}" type="presOf" srcId="{A818F52F-1DC3-43BC-9D12-F6B68FFCAD65}" destId="{0FFA49FA-FD3C-43AB-A49E-BC84CBC86E17}" srcOrd="0" destOrd="0" presId="urn:microsoft.com/office/officeart/2005/8/layout/hierarchy3"/>
    <dgm:cxn modelId="{11DDD934-8BBB-413B-AF12-F1B1E7B53623}" type="presOf" srcId="{2F77B461-E610-4C71-81C1-7ADC6C0547B7}" destId="{C9E0582D-890F-40C1-8780-9F171A26DBCC}" srcOrd="0" destOrd="0" presId="urn:microsoft.com/office/officeart/2005/8/layout/hierarchy3"/>
    <dgm:cxn modelId="{C9D67920-398C-4F1C-BBCD-35C711C5CF88}" type="presOf" srcId="{2F77B461-E610-4C71-81C1-7ADC6C0547B7}" destId="{9406C941-4191-4829-B8BF-B8AF9F24ECD3}" srcOrd="1" destOrd="0" presId="urn:microsoft.com/office/officeart/2005/8/layout/hierarchy3"/>
    <dgm:cxn modelId="{C7B19D45-CD41-4846-8B07-989F60580CFC}" type="presOf" srcId="{6681A614-6B33-4826-A043-B4C79F14DA0C}" destId="{77C6BDE6-A325-43A2-92EC-E7E8D3033FEF}" srcOrd="0" destOrd="0" presId="urn:microsoft.com/office/officeart/2005/8/layout/hierarchy3"/>
    <dgm:cxn modelId="{8E4DD8D9-5108-4174-9DCC-8311943CE4FA}" srcId="{2F77B461-E610-4C71-81C1-7ADC6C0547B7}" destId="{E5DB574A-CAA8-4F91-A449-E4F8458DB909}" srcOrd="2" destOrd="0" parTransId="{880D212A-7A38-4B3B-9653-44550DB8D69E}" sibTransId="{159EB4CC-C005-403F-BFDE-F68723E8A626}"/>
    <dgm:cxn modelId="{DD690D20-4E93-4FE8-B84F-3F66C2257DF9}" srcId="{2F77B461-E610-4C71-81C1-7ADC6C0547B7}" destId="{4A03963D-B575-4A3C-8D32-DCCA51EBE3A1}" srcOrd="1" destOrd="0" parTransId="{C03AB9BE-8A32-4979-88CF-BF07EFD2BCBA}" sibTransId="{333153AA-B638-44EF-B7FE-9C0BD91A1187}"/>
    <dgm:cxn modelId="{0CA605D2-19CA-4070-9582-A9A149EE4F4C}" srcId="{A818F52F-1DC3-43BC-9D12-F6B68FFCAD65}" destId="{2F77B461-E610-4C71-81C1-7ADC6C0547B7}" srcOrd="0" destOrd="0" parTransId="{BBC1A2F5-1332-4E06-A33B-1738010150A1}" sibTransId="{DF66C773-F69A-4147-9E5B-46EEC7356618}"/>
    <dgm:cxn modelId="{C282F938-1B99-4B2B-81AA-868267E5CFA8}" type="presParOf" srcId="{0FFA49FA-FD3C-43AB-A49E-BC84CBC86E17}" destId="{62ABDBD6-6E95-4A1A-82D0-2C3B5048D838}" srcOrd="0" destOrd="0" presId="urn:microsoft.com/office/officeart/2005/8/layout/hierarchy3"/>
    <dgm:cxn modelId="{AA24C866-D416-4EE8-8CA5-4BEDDABF663F}" type="presParOf" srcId="{62ABDBD6-6E95-4A1A-82D0-2C3B5048D838}" destId="{7FDC6598-A3DE-4843-B861-739D00DB8553}" srcOrd="0" destOrd="0" presId="urn:microsoft.com/office/officeart/2005/8/layout/hierarchy3"/>
    <dgm:cxn modelId="{70C88248-E591-420B-A841-A351F94D567F}" type="presParOf" srcId="{7FDC6598-A3DE-4843-B861-739D00DB8553}" destId="{C9E0582D-890F-40C1-8780-9F171A26DBCC}" srcOrd="0" destOrd="0" presId="urn:microsoft.com/office/officeart/2005/8/layout/hierarchy3"/>
    <dgm:cxn modelId="{34A8F5B3-D889-47B7-BB6C-56DFC23E7FE7}" type="presParOf" srcId="{7FDC6598-A3DE-4843-B861-739D00DB8553}" destId="{9406C941-4191-4829-B8BF-B8AF9F24ECD3}" srcOrd="1" destOrd="0" presId="urn:microsoft.com/office/officeart/2005/8/layout/hierarchy3"/>
    <dgm:cxn modelId="{AB7A8FB9-85FA-4392-B634-D0A00A204CD5}" type="presParOf" srcId="{62ABDBD6-6E95-4A1A-82D0-2C3B5048D838}" destId="{0EF41E84-2347-40B4-82DB-105934F1E08D}" srcOrd="1" destOrd="0" presId="urn:microsoft.com/office/officeart/2005/8/layout/hierarchy3"/>
    <dgm:cxn modelId="{F4440019-8A6B-4A3C-AD83-EE1AFE6C55B8}" type="presParOf" srcId="{0EF41E84-2347-40B4-82DB-105934F1E08D}" destId="{77C6BDE6-A325-43A2-92EC-E7E8D3033FEF}" srcOrd="0" destOrd="0" presId="urn:microsoft.com/office/officeart/2005/8/layout/hierarchy3"/>
    <dgm:cxn modelId="{3506D53F-1C67-4DC1-9D8E-5E475191EF5C}" type="presParOf" srcId="{0EF41E84-2347-40B4-82DB-105934F1E08D}" destId="{20F2955D-6F89-40B2-B8E3-AFAEC0005C63}" srcOrd="1" destOrd="0" presId="urn:microsoft.com/office/officeart/2005/8/layout/hierarchy3"/>
    <dgm:cxn modelId="{F9574EA0-0CC2-40ED-BDC5-29DB5672C91E}" type="presParOf" srcId="{0EF41E84-2347-40B4-82DB-105934F1E08D}" destId="{AB442527-2496-4E91-8D59-F4017FA18A86}" srcOrd="2" destOrd="0" presId="urn:microsoft.com/office/officeart/2005/8/layout/hierarchy3"/>
    <dgm:cxn modelId="{46FC0589-C690-4FA0-A0C5-EF271FF27A8E}" type="presParOf" srcId="{0EF41E84-2347-40B4-82DB-105934F1E08D}" destId="{CC18EB06-DCFB-4E62-ADBB-028A6C35EA8B}" srcOrd="3" destOrd="0" presId="urn:microsoft.com/office/officeart/2005/8/layout/hierarchy3"/>
    <dgm:cxn modelId="{9F22F271-3ACB-4474-A2AE-C91FFC57C867}" type="presParOf" srcId="{0EF41E84-2347-40B4-82DB-105934F1E08D}" destId="{42162139-97A1-4A3F-8BA6-5D164E741D11}" srcOrd="4" destOrd="0" presId="urn:microsoft.com/office/officeart/2005/8/layout/hierarchy3"/>
    <dgm:cxn modelId="{36C1F2A2-BA8D-4EF7-B935-2DBA56DAF079}" type="presParOf" srcId="{0EF41E84-2347-40B4-82DB-105934F1E08D}" destId="{CFD35C9C-7BE9-477E-9552-3489B500A27E}" srcOrd="5" destOrd="0" presId="urn:microsoft.com/office/officeart/2005/8/layout/hierarchy3"/>
  </dgm:cxnLst>
  <dgm:bg>
    <a:solidFill>
      <a:schemeClr val="accent1">
        <a:lumMod val="20000"/>
        <a:lumOff val="80000"/>
      </a:schemeClr>
    </a:solidFill>
    <a:effectLst>
      <a:outerShdw blurRad="50800" dist="38100" dir="5400000" sx="102000" sy="102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26641F-BCB6-4E2B-B684-DC0AB1DC8466}">
      <dsp:nvSpPr>
        <dsp:cNvPr id="0" name=""/>
        <dsp:cNvSpPr/>
      </dsp:nvSpPr>
      <dsp:spPr>
        <a:xfrm rot="5400000">
          <a:off x="4854763" y="-2796119"/>
          <a:ext cx="1477696" cy="70937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solidFill>
                <a:srgbClr val="FF0000"/>
              </a:solidFill>
            </a:rPr>
            <a:t>наличие законов и контрактов, регламентирующих взаимодействие монополии и</a:t>
          </a:r>
          <a:r>
            <a:rPr lang="ru-RU" sz="1400" kern="1200" smtClean="0">
              <a:solidFill>
                <a:srgbClr val="FF0000"/>
              </a:solidFill>
            </a:rPr>
            <a:t> </a:t>
          </a:r>
          <a:r>
            <a:rPr lang="ru-RU" sz="1400" b="1" kern="1200" smtClean="0">
              <a:solidFill>
                <a:srgbClr val="FF0000"/>
              </a:solidFill>
            </a:rPr>
            <a:t> клиентов </a:t>
          </a:r>
          <a:endParaRPr lang="ru-RU" sz="1400" b="1" kern="120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solidFill>
                <a:srgbClr val="FF0000"/>
              </a:solidFill>
            </a:rPr>
            <a:t>соответствие стандартам качества услуг данного субъекта естественной монополии </a:t>
          </a:r>
          <a:endParaRPr lang="ru-RU" sz="1400" b="1" kern="120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структура и доли собственников монополии </a:t>
          </a:r>
          <a:endParaRPr lang="ru-RU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число потребителей услуг монополии </a:t>
          </a:r>
          <a:endParaRPr lang="ru-RU" sz="1400" kern="1200"/>
        </a:p>
      </dsp:txBody>
      <dsp:txXfrm rot="-5400000">
        <a:off x="2046749" y="84030"/>
        <a:ext cx="7021590" cy="1333426"/>
      </dsp:txXfrm>
    </dsp:sp>
    <dsp:sp modelId="{819B8794-FDB5-4D0F-A675-6B4D67AD01E8}">
      <dsp:nvSpPr>
        <dsp:cNvPr id="0" name=""/>
        <dsp:cNvSpPr/>
      </dsp:nvSpPr>
      <dsp:spPr>
        <a:xfrm>
          <a:off x="0" y="2213"/>
          <a:ext cx="2045196" cy="14970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smtClean="0"/>
            <a:t>Институциональные показатели </a:t>
          </a:r>
          <a:endParaRPr lang="ru-RU" sz="1400" kern="1200"/>
        </a:p>
      </dsp:txBody>
      <dsp:txXfrm>
        <a:off x="73080" y="75293"/>
        <a:ext cx="1899036" cy="1350900"/>
      </dsp:txXfrm>
    </dsp:sp>
    <dsp:sp modelId="{6B321E61-50F5-47DC-8237-CE6C7544E20C}">
      <dsp:nvSpPr>
        <dsp:cNvPr id="0" name=""/>
        <dsp:cNvSpPr/>
      </dsp:nvSpPr>
      <dsp:spPr>
        <a:xfrm rot="5400000">
          <a:off x="4985675" y="-1385928"/>
          <a:ext cx="1215872" cy="70937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solidFill>
                <a:srgbClr val="FF0000"/>
              </a:solidFill>
            </a:rPr>
            <a:t>соотношение индексов тарифов естественных монополий с индексами цен </a:t>
          </a:r>
          <a:endParaRPr lang="ru-RU" sz="1400" b="1" kern="120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kern="1200" smtClean="0">
              <a:solidFill>
                <a:srgbClr val="FF0000"/>
              </a:solidFill>
            </a:rPr>
            <a:t>доля затрат на приобретение услуг естественных монополий в расходах потребителей </a:t>
          </a:r>
          <a:endParaRPr lang="ru-RU" sz="1400" b="1" kern="1200">
            <a:solidFill>
              <a:srgbClr val="FF0000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удельный вес услуг естественной монополии в ВВП</a:t>
          </a:r>
          <a:endParaRPr lang="ru-RU" sz="1400" kern="1200"/>
        </a:p>
      </dsp:txBody>
      <dsp:txXfrm rot="-5400000">
        <a:off x="2046749" y="1612352"/>
        <a:ext cx="7034371" cy="1097164"/>
      </dsp:txXfrm>
    </dsp:sp>
    <dsp:sp modelId="{8EA9E952-E004-41AA-A403-C939581B5615}">
      <dsp:nvSpPr>
        <dsp:cNvPr id="0" name=""/>
        <dsp:cNvSpPr/>
      </dsp:nvSpPr>
      <dsp:spPr>
        <a:xfrm>
          <a:off x="0" y="1584634"/>
          <a:ext cx="2045196" cy="1152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smtClean="0"/>
            <a:t>Структурные показатели </a:t>
          </a:r>
          <a:endParaRPr lang="ru-RU" sz="1400" kern="1200"/>
        </a:p>
      </dsp:txBody>
      <dsp:txXfrm>
        <a:off x="56265" y="1640899"/>
        <a:ext cx="1932666" cy="1040069"/>
      </dsp:txXfrm>
    </dsp:sp>
    <dsp:sp modelId="{8A1185C2-96B0-4264-8867-13D5D893B231}">
      <dsp:nvSpPr>
        <dsp:cNvPr id="0" name=""/>
        <dsp:cNvSpPr/>
      </dsp:nvSpPr>
      <dsp:spPr>
        <a:xfrm rot="5400000">
          <a:off x="5165786" y="-289075"/>
          <a:ext cx="859595" cy="70937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экономический ущерб, возникающий в результате аварий и вреда наносимого окружающей среде </a:t>
          </a:r>
          <a:endParaRPr lang="ru-RU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уровень надежности работы</a:t>
          </a:r>
          <a:endParaRPr lang="ru-RU" sz="1400" kern="1200"/>
        </a:p>
      </dsp:txBody>
      <dsp:txXfrm rot="-5400000">
        <a:off x="2048721" y="2869952"/>
        <a:ext cx="7051763" cy="775671"/>
      </dsp:txXfrm>
    </dsp:sp>
    <dsp:sp modelId="{E6818152-EBD4-408C-A16C-8D337D5E6961}">
      <dsp:nvSpPr>
        <dsp:cNvPr id="0" name=""/>
        <dsp:cNvSpPr/>
      </dsp:nvSpPr>
      <dsp:spPr>
        <a:xfrm>
          <a:off x="0" y="2822595"/>
          <a:ext cx="2047169" cy="8703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smtClean="0"/>
            <a:t>Макроэкономические показатели </a:t>
          </a:r>
          <a:endParaRPr lang="ru-RU" sz="1400" kern="1200"/>
        </a:p>
      </dsp:txBody>
      <dsp:txXfrm>
        <a:off x="42489" y="2865084"/>
        <a:ext cx="1962191" cy="785405"/>
      </dsp:txXfrm>
    </dsp:sp>
    <dsp:sp modelId="{DD967ACD-2150-47C8-B04A-9E90A753529D}">
      <dsp:nvSpPr>
        <dsp:cNvPr id="0" name=""/>
        <dsp:cNvSpPr/>
      </dsp:nvSpPr>
      <dsp:spPr>
        <a:xfrm rot="5400000">
          <a:off x="5165786" y="629638"/>
          <a:ext cx="859595" cy="709372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уровень рентабельности инвестиционных проектов</a:t>
          </a:r>
          <a:endParaRPr lang="ru-RU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доход, полученный монополией от дополнительных услуг</a:t>
          </a:r>
          <a:endParaRPr lang="ru-RU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smtClean="0"/>
            <a:t>прочие</a:t>
          </a:r>
          <a:endParaRPr lang="ru-RU" sz="1400" kern="1200"/>
        </a:p>
      </dsp:txBody>
      <dsp:txXfrm rot="-5400000">
        <a:off x="2048721" y="3788665"/>
        <a:ext cx="7051763" cy="775671"/>
      </dsp:txXfrm>
    </dsp:sp>
    <dsp:sp modelId="{92B50DB5-FAAE-45FD-BE4A-89C51BF35FB2}">
      <dsp:nvSpPr>
        <dsp:cNvPr id="0" name=""/>
        <dsp:cNvSpPr/>
      </dsp:nvSpPr>
      <dsp:spPr>
        <a:xfrm>
          <a:off x="0" y="3754746"/>
          <a:ext cx="2047169" cy="8435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i="1" kern="1200" smtClean="0"/>
            <a:t>Производственные показатели </a:t>
          </a:r>
          <a:endParaRPr lang="ru-RU" sz="1400" kern="1200"/>
        </a:p>
      </dsp:txBody>
      <dsp:txXfrm>
        <a:off x="41177" y="3795923"/>
        <a:ext cx="1964815" cy="7611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02B0F4-8B7F-44B8-84A7-38B5A8327FE5}">
      <dsp:nvSpPr>
        <dsp:cNvPr id="0" name=""/>
        <dsp:cNvSpPr/>
      </dsp:nvSpPr>
      <dsp:spPr>
        <a:xfrm>
          <a:off x="112125" y="1731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КРИТЕРИИ ОЦЕНКИ</a:t>
          </a:r>
          <a:endParaRPr lang="ru-RU" sz="1600" kern="1200"/>
        </a:p>
      </dsp:txBody>
      <dsp:txXfrm>
        <a:off x="112125" y="1731"/>
        <a:ext cx="4295815" cy="390528"/>
      </dsp:txXfrm>
    </dsp:sp>
    <dsp:sp modelId="{03BE99BB-FF5E-4723-97EB-14814EB24A04}">
      <dsp:nvSpPr>
        <dsp:cNvPr id="0" name=""/>
        <dsp:cNvSpPr/>
      </dsp:nvSpPr>
      <dsp:spPr>
        <a:xfrm>
          <a:off x="112125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317E3-1733-4258-8A1F-87638C958A12}">
      <dsp:nvSpPr>
        <dsp:cNvPr id="0" name=""/>
        <dsp:cNvSpPr/>
      </dsp:nvSpPr>
      <dsp:spPr>
        <a:xfrm>
          <a:off x="718312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358A84-B1A2-4556-966E-F3D9B9A50C1B}">
      <dsp:nvSpPr>
        <dsp:cNvPr id="0" name=""/>
        <dsp:cNvSpPr/>
      </dsp:nvSpPr>
      <dsp:spPr>
        <a:xfrm>
          <a:off x="1324499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FCD55C-1188-47D0-A9F6-A9082EA3F787}">
      <dsp:nvSpPr>
        <dsp:cNvPr id="0" name=""/>
        <dsp:cNvSpPr/>
      </dsp:nvSpPr>
      <dsp:spPr>
        <a:xfrm>
          <a:off x="1930686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53CFF4-99B5-4931-9F8E-B7EF8E4FC6FC}">
      <dsp:nvSpPr>
        <dsp:cNvPr id="0" name=""/>
        <dsp:cNvSpPr/>
      </dsp:nvSpPr>
      <dsp:spPr>
        <a:xfrm>
          <a:off x="2536874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AB8D4-6A9C-4F1E-BE2F-C5F63F622EAD}">
      <dsp:nvSpPr>
        <dsp:cNvPr id="0" name=""/>
        <dsp:cNvSpPr/>
      </dsp:nvSpPr>
      <dsp:spPr>
        <a:xfrm>
          <a:off x="3143061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3E83BB-553A-4397-86D5-4E60565C462B}">
      <dsp:nvSpPr>
        <dsp:cNvPr id="0" name=""/>
        <dsp:cNvSpPr/>
      </dsp:nvSpPr>
      <dsp:spPr>
        <a:xfrm>
          <a:off x="3749248" y="392259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2BB327-FE85-4C78-B09D-4B0745D539E3}">
      <dsp:nvSpPr>
        <dsp:cNvPr id="0" name=""/>
        <dsp:cNvSpPr/>
      </dsp:nvSpPr>
      <dsp:spPr>
        <a:xfrm>
          <a:off x="112125" y="608429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Стоимость услуг</a:t>
          </a:r>
          <a:endParaRPr lang="ru-RU" sz="1600" kern="1200">
            <a:solidFill>
              <a:schemeClr val="bg1"/>
            </a:solidFill>
          </a:endParaRPr>
        </a:p>
      </dsp:txBody>
      <dsp:txXfrm>
        <a:off x="112125" y="608429"/>
        <a:ext cx="4295815" cy="390528"/>
      </dsp:txXfrm>
    </dsp:sp>
    <dsp:sp modelId="{1586656C-6E95-4717-BC98-55CFA1D4A33D}">
      <dsp:nvSpPr>
        <dsp:cNvPr id="0" name=""/>
        <dsp:cNvSpPr/>
      </dsp:nvSpPr>
      <dsp:spPr>
        <a:xfrm>
          <a:off x="112125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DBB322-BC84-43BF-9093-69E10F2702D2}">
      <dsp:nvSpPr>
        <dsp:cNvPr id="0" name=""/>
        <dsp:cNvSpPr/>
      </dsp:nvSpPr>
      <dsp:spPr>
        <a:xfrm>
          <a:off x="718312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696A4A-1ABF-4CC5-9261-B8C4DFFF7E6E}">
      <dsp:nvSpPr>
        <dsp:cNvPr id="0" name=""/>
        <dsp:cNvSpPr/>
      </dsp:nvSpPr>
      <dsp:spPr>
        <a:xfrm>
          <a:off x="1324499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E40B3F-1DEA-4FF8-85ED-6872BD080E1B}">
      <dsp:nvSpPr>
        <dsp:cNvPr id="0" name=""/>
        <dsp:cNvSpPr/>
      </dsp:nvSpPr>
      <dsp:spPr>
        <a:xfrm>
          <a:off x="1930686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199B7F-DF75-473F-8C0E-81C0F71F61F8}">
      <dsp:nvSpPr>
        <dsp:cNvPr id="0" name=""/>
        <dsp:cNvSpPr/>
      </dsp:nvSpPr>
      <dsp:spPr>
        <a:xfrm>
          <a:off x="2536874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3E14D0-6B5D-4D77-8537-2E20BBAEBC87}">
      <dsp:nvSpPr>
        <dsp:cNvPr id="0" name=""/>
        <dsp:cNvSpPr/>
      </dsp:nvSpPr>
      <dsp:spPr>
        <a:xfrm>
          <a:off x="3143061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DC424D-D7EC-4EA6-83AA-37252675A6AC}">
      <dsp:nvSpPr>
        <dsp:cNvPr id="0" name=""/>
        <dsp:cNvSpPr/>
      </dsp:nvSpPr>
      <dsp:spPr>
        <a:xfrm>
          <a:off x="3749248" y="998957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18DAC2-9DC9-4F7B-8248-DF6ED72DBB57}">
      <dsp:nvSpPr>
        <dsp:cNvPr id="0" name=""/>
        <dsp:cNvSpPr/>
      </dsp:nvSpPr>
      <dsp:spPr>
        <a:xfrm>
          <a:off x="112125" y="1215126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Согласование заявок</a:t>
          </a:r>
          <a:endParaRPr lang="ru-RU" sz="1600" kern="1200">
            <a:solidFill>
              <a:schemeClr val="bg1"/>
            </a:solidFill>
          </a:endParaRPr>
        </a:p>
      </dsp:txBody>
      <dsp:txXfrm>
        <a:off x="112125" y="1215126"/>
        <a:ext cx="4295815" cy="390528"/>
      </dsp:txXfrm>
    </dsp:sp>
    <dsp:sp modelId="{4DFA84E7-635E-4D1F-AC24-E9FC0A16965B}">
      <dsp:nvSpPr>
        <dsp:cNvPr id="0" name=""/>
        <dsp:cNvSpPr/>
      </dsp:nvSpPr>
      <dsp:spPr>
        <a:xfrm>
          <a:off x="112125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48D4A9-24F2-4295-95A5-851A9C1ABC31}">
      <dsp:nvSpPr>
        <dsp:cNvPr id="0" name=""/>
        <dsp:cNvSpPr/>
      </dsp:nvSpPr>
      <dsp:spPr>
        <a:xfrm>
          <a:off x="718312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7DD5A-625E-45E1-A353-DA984FA3187B}">
      <dsp:nvSpPr>
        <dsp:cNvPr id="0" name=""/>
        <dsp:cNvSpPr/>
      </dsp:nvSpPr>
      <dsp:spPr>
        <a:xfrm>
          <a:off x="1324499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EC8BD-F888-4D53-A7A7-D3FBB8CC3C08}">
      <dsp:nvSpPr>
        <dsp:cNvPr id="0" name=""/>
        <dsp:cNvSpPr/>
      </dsp:nvSpPr>
      <dsp:spPr>
        <a:xfrm>
          <a:off x="1930686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69D2DF-4A0E-42B8-93EF-F180B0568EF9}">
      <dsp:nvSpPr>
        <dsp:cNvPr id="0" name=""/>
        <dsp:cNvSpPr/>
      </dsp:nvSpPr>
      <dsp:spPr>
        <a:xfrm>
          <a:off x="2536874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708C24-C16D-4836-820B-609E8543119E}">
      <dsp:nvSpPr>
        <dsp:cNvPr id="0" name=""/>
        <dsp:cNvSpPr/>
      </dsp:nvSpPr>
      <dsp:spPr>
        <a:xfrm>
          <a:off x="3143061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2B4ACD-59E2-4862-B49F-9845C2B93152}">
      <dsp:nvSpPr>
        <dsp:cNvPr id="0" name=""/>
        <dsp:cNvSpPr/>
      </dsp:nvSpPr>
      <dsp:spPr>
        <a:xfrm>
          <a:off x="3749248" y="1605655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15076F-9BE9-4E98-9E7F-7D273E01E501}">
      <dsp:nvSpPr>
        <dsp:cNvPr id="0" name=""/>
        <dsp:cNvSpPr/>
      </dsp:nvSpPr>
      <dsp:spPr>
        <a:xfrm>
          <a:off x="112125" y="1821824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Гибкость финансовых условий </a:t>
          </a:r>
          <a:endParaRPr lang="ru-RU" sz="1600" kern="1200">
            <a:solidFill>
              <a:schemeClr val="bg1"/>
            </a:solidFill>
          </a:endParaRPr>
        </a:p>
      </dsp:txBody>
      <dsp:txXfrm>
        <a:off x="112125" y="1821824"/>
        <a:ext cx="4295815" cy="390528"/>
      </dsp:txXfrm>
    </dsp:sp>
    <dsp:sp modelId="{36040A87-6694-4E74-B4EB-CC869E8F1784}">
      <dsp:nvSpPr>
        <dsp:cNvPr id="0" name=""/>
        <dsp:cNvSpPr/>
      </dsp:nvSpPr>
      <dsp:spPr>
        <a:xfrm>
          <a:off x="112125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728BA-9C56-4246-AC18-65B0546A8C92}">
      <dsp:nvSpPr>
        <dsp:cNvPr id="0" name=""/>
        <dsp:cNvSpPr/>
      </dsp:nvSpPr>
      <dsp:spPr>
        <a:xfrm>
          <a:off x="718312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203E6-D8DC-4EA4-83BE-D11D1D339415}">
      <dsp:nvSpPr>
        <dsp:cNvPr id="0" name=""/>
        <dsp:cNvSpPr/>
      </dsp:nvSpPr>
      <dsp:spPr>
        <a:xfrm>
          <a:off x="1324499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4FA577-DBB2-49D3-98E3-730E00B466D0}">
      <dsp:nvSpPr>
        <dsp:cNvPr id="0" name=""/>
        <dsp:cNvSpPr/>
      </dsp:nvSpPr>
      <dsp:spPr>
        <a:xfrm>
          <a:off x="1930686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9591EE-43B9-4C8C-B2FF-7CB233EE17DB}">
      <dsp:nvSpPr>
        <dsp:cNvPr id="0" name=""/>
        <dsp:cNvSpPr/>
      </dsp:nvSpPr>
      <dsp:spPr>
        <a:xfrm>
          <a:off x="2536874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C4D446-CA77-4B8D-BABA-9DD66B961C08}">
      <dsp:nvSpPr>
        <dsp:cNvPr id="0" name=""/>
        <dsp:cNvSpPr/>
      </dsp:nvSpPr>
      <dsp:spPr>
        <a:xfrm>
          <a:off x="3143061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EB79FB-8878-4078-82C0-E0A6A15F08DD}">
      <dsp:nvSpPr>
        <dsp:cNvPr id="0" name=""/>
        <dsp:cNvSpPr/>
      </dsp:nvSpPr>
      <dsp:spPr>
        <a:xfrm>
          <a:off x="3749248" y="2212353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C2DCF-859B-4C07-BCF1-2E2CBB878B1D}">
      <dsp:nvSpPr>
        <dsp:cNvPr id="0" name=""/>
        <dsp:cNvSpPr/>
      </dsp:nvSpPr>
      <dsp:spPr>
        <a:xfrm>
          <a:off x="112125" y="2428522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Уровень информационных технологий</a:t>
          </a:r>
          <a:endParaRPr lang="ru-RU" sz="1600" kern="1200">
            <a:solidFill>
              <a:schemeClr val="bg1"/>
            </a:solidFill>
          </a:endParaRPr>
        </a:p>
      </dsp:txBody>
      <dsp:txXfrm>
        <a:off x="112125" y="2428522"/>
        <a:ext cx="4295815" cy="390528"/>
      </dsp:txXfrm>
    </dsp:sp>
    <dsp:sp modelId="{54314603-0D2D-48F4-B798-5C96AF4BE6BE}">
      <dsp:nvSpPr>
        <dsp:cNvPr id="0" name=""/>
        <dsp:cNvSpPr/>
      </dsp:nvSpPr>
      <dsp:spPr>
        <a:xfrm>
          <a:off x="112125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880203-BBDD-4046-A04C-45BDFF3368BA}">
      <dsp:nvSpPr>
        <dsp:cNvPr id="0" name=""/>
        <dsp:cNvSpPr/>
      </dsp:nvSpPr>
      <dsp:spPr>
        <a:xfrm>
          <a:off x="718312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D5F92D-5BB7-4655-8FC2-469F86AAC7A8}">
      <dsp:nvSpPr>
        <dsp:cNvPr id="0" name=""/>
        <dsp:cNvSpPr/>
      </dsp:nvSpPr>
      <dsp:spPr>
        <a:xfrm>
          <a:off x="1324499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164D47-D628-4B8B-83AD-5735D5D2A09F}">
      <dsp:nvSpPr>
        <dsp:cNvPr id="0" name=""/>
        <dsp:cNvSpPr/>
      </dsp:nvSpPr>
      <dsp:spPr>
        <a:xfrm>
          <a:off x="1930686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EEA741-F9AA-4DB0-8F17-7AF0D6E17959}">
      <dsp:nvSpPr>
        <dsp:cNvPr id="0" name=""/>
        <dsp:cNvSpPr/>
      </dsp:nvSpPr>
      <dsp:spPr>
        <a:xfrm>
          <a:off x="2536874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8F4A72-CDE8-4B80-A5D8-34A61A967154}">
      <dsp:nvSpPr>
        <dsp:cNvPr id="0" name=""/>
        <dsp:cNvSpPr/>
      </dsp:nvSpPr>
      <dsp:spPr>
        <a:xfrm>
          <a:off x="3143061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2A11E-7153-471F-8C4C-7948C01FC0FD}">
      <dsp:nvSpPr>
        <dsp:cNvPr id="0" name=""/>
        <dsp:cNvSpPr/>
      </dsp:nvSpPr>
      <dsp:spPr>
        <a:xfrm>
          <a:off x="3749248" y="2819051"/>
          <a:ext cx="572775" cy="9546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069A0-EFC0-40D1-BD84-C262C4FDA80D}">
      <dsp:nvSpPr>
        <dsp:cNvPr id="0" name=""/>
        <dsp:cNvSpPr/>
      </dsp:nvSpPr>
      <dsp:spPr>
        <a:xfrm>
          <a:off x="112125" y="3035220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Уровень клиентоориентированности оператора</a:t>
          </a:r>
          <a:endParaRPr lang="ru-RU" sz="1600" kern="1200">
            <a:solidFill>
              <a:schemeClr val="bg1"/>
            </a:solidFill>
          </a:endParaRPr>
        </a:p>
      </dsp:txBody>
      <dsp:txXfrm>
        <a:off x="112125" y="3035220"/>
        <a:ext cx="4295815" cy="390528"/>
      </dsp:txXfrm>
    </dsp:sp>
    <dsp:sp modelId="{D5162B7F-2F62-4BB5-A9C2-CAD1722E9E45}">
      <dsp:nvSpPr>
        <dsp:cNvPr id="0" name=""/>
        <dsp:cNvSpPr/>
      </dsp:nvSpPr>
      <dsp:spPr>
        <a:xfrm>
          <a:off x="112125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0F9F14-7C2E-421A-A106-3B88E7796863}">
      <dsp:nvSpPr>
        <dsp:cNvPr id="0" name=""/>
        <dsp:cNvSpPr/>
      </dsp:nvSpPr>
      <dsp:spPr>
        <a:xfrm>
          <a:off x="715925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D18DDC-2CE3-43E4-BEAB-87A3596EEBC9}">
      <dsp:nvSpPr>
        <dsp:cNvPr id="0" name=""/>
        <dsp:cNvSpPr/>
      </dsp:nvSpPr>
      <dsp:spPr>
        <a:xfrm>
          <a:off x="1320203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97FD9C-6663-4733-B9F2-DE2E0CB4A57C}">
      <dsp:nvSpPr>
        <dsp:cNvPr id="0" name=""/>
        <dsp:cNvSpPr/>
      </dsp:nvSpPr>
      <dsp:spPr>
        <a:xfrm>
          <a:off x="1924004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FA62B0-D6B3-42A2-B967-41C3A25B8A1B}">
      <dsp:nvSpPr>
        <dsp:cNvPr id="0" name=""/>
        <dsp:cNvSpPr/>
      </dsp:nvSpPr>
      <dsp:spPr>
        <a:xfrm>
          <a:off x="2528282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36DF21-77B8-4246-A13C-6646135854AD}">
      <dsp:nvSpPr>
        <dsp:cNvPr id="0" name=""/>
        <dsp:cNvSpPr/>
      </dsp:nvSpPr>
      <dsp:spPr>
        <a:xfrm>
          <a:off x="3132083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A9D695-8288-47C3-B522-8BE2F4132D64}">
      <dsp:nvSpPr>
        <dsp:cNvPr id="0" name=""/>
        <dsp:cNvSpPr/>
      </dsp:nvSpPr>
      <dsp:spPr>
        <a:xfrm>
          <a:off x="3736361" y="3459820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59C967-248A-453C-905B-9F4E4AD90C5B}">
      <dsp:nvSpPr>
        <dsp:cNvPr id="0" name=""/>
        <dsp:cNvSpPr/>
      </dsp:nvSpPr>
      <dsp:spPr>
        <a:xfrm>
          <a:off x="112125" y="3425749"/>
          <a:ext cx="4351660" cy="863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Наличие вагонов</a:t>
          </a:r>
          <a:endParaRPr lang="ru-RU" sz="1400" kern="120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Техническое состояние вагонов</a:t>
          </a:r>
          <a:endParaRPr lang="ru-RU" sz="1400" kern="120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Подача вагонов по графику</a:t>
          </a:r>
          <a:endParaRPr lang="ru-RU" sz="1400" kern="1200"/>
        </a:p>
      </dsp:txBody>
      <dsp:txXfrm>
        <a:off x="112125" y="3425749"/>
        <a:ext cx="4351660" cy="863662"/>
      </dsp:txXfrm>
    </dsp:sp>
    <dsp:sp modelId="{6DF2AC3C-FFB1-409D-BA79-4EB2E1B442CC}">
      <dsp:nvSpPr>
        <dsp:cNvPr id="0" name=""/>
        <dsp:cNvSpPr/>
      </dsp:nvSpPr>
      <dsp:spPr>
        <a:xfrm>
          <a:off x="112125" y="4410118"/>
          <a:ext cx="4295815" cy="390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Уровень клиентоориентированности перевозчика</a:t>
          </a:r>
          <a:endParaRPr lang="ru-RU" sz="1600" kern="1200">
            <a:solidFill>
              <a:schemeClr val="bg1"/>
            </a:solidFill>
          </a:endParaRPr>
        </a:p>
      </dsp:txBody>
      <dsp:txXfrm>
        <a:off x="112125" y="4410118"/>
        <a:ext cx="4295815" cy="390528"/>
      </dsp:txXfrm>
    </dsp:sp>
    <dsp:sp modelId="{E4D34A37-43B6-4B53-A582-244D66E49886}">
      <dsp:nvSpPr>
        <dsp:cNvPr id="0" name=""/>
        <dsp:cNvSpPr/>
      </dsp:nvSpPr>
      <dsp:spPr>
        <a:xfrm>
          <a:off x="112125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C55CE-7D55-4550-A6D3-0C5709A79897}">
      <dsp:nvSpPr>
        <dsp:cNvPr id="0" name=""/>
        <dsp:cNvSpPr/>
      </dsp:nvSpPr>
      <dsp:spPr>
        <a:xfrm>
          <a:off x="715925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EA1970-7071-4E5A-AD90-871E938B3BDA}">
      <dsp:nvSpPr>
        <dsp:cNvPr id="0" name=""/>
        <dsp:cNvSpPr/>
      </dsp:nvSpPr>
      <dsp:spPr>
        <a:xfrm>
          <a:off x="1320203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9FE260-1B45-44A2-AD6C-C6A26EEB93FB}">
      <dsp:nvSpPr>
        <dsp:cNvPr id="0" name=""/>
        <dsp:cNvSpPr/>
      </dsp:nvSpPr>
      <dsp:spPr>
        <a:xfrm>
          <a:off x="1924004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2CF265-86A2-458D-A3B5-3DF47811E737}">
      <dsp:nvSpPr>
        <dsp:cNvPr id="0" name=""/>
        <dsp:cNvSpPr/>
      </dsp:nvSpPr>
      <dsp:spPr>
        <a:xfrm>
          <a:off x="2528282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5347BB-3AE8-4A0E-B88E-5F800DBC9107}">
      <dsp:nvSpPr>
        <dsp:cNvPr id="0" name=""/>
        <dsp:cNvSpPr/>
      </dsp:nvSpPr>
      <dsp:spPr>
        <a:xfrm>
          <a:off x="3132083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AC54EA-16DF-4C07-A808-FFDEA0663D00}">
      <dsp:nvSpPr>
        <dsp:cNvPr id="0" name=""/>
        <dsp:cNvSpPr/>
      </dsp:nvSpPr>
      <dsp:spPr>
        <a:xfrm>
          <a:off x="3736361" y="5070309"/>
          <a:ext cx="1005220" cy="795521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19EC4A-7481-43D7-BD40-A65F49677374}">
      <dsp:nvSpPr>
        <dsp:cNvPr id="0" name=""/>
        <dsp:cNvSpPr/>
      </dsp:nvSpPr>
      <dsp:spPr>
        <a:xfrm>
          <a:off x="112125" y="4800647"/>
          <a:ext cx="4351660" cy="133484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Соблюдение сроков доставки</a:t>
          </a:r>
          <a:endParaRPr lang="ru-RU" sz="1400" kern="120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Нормативные сроки по сравнению с желаемыми </a:t>
          </a:r>
          <a:endParaRPr lang="ru-RU" sz="1400" kern="120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Сохранность груза</a:t>
          </a:r>
          <a:endParaRPr lang="ru-RU" sz="1400" kern="120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Перевозка «от двери до двери»</a:t>
          </a:r>
          <a:endParaRPr lang="ru-RU" sz="1400" kern="1200"/>
        </a:p>
      </dsp:txBody>
      <dsp:txXfrm>
        <a:off x="112125" y="4800647"/>
        <a:ext cx="4351660" cy="13348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C611FF-2355-402F-8F68-69BAE370B214}">
      <dsp:nvSpPr>
        <dsp:cNvPr id="0" name=""/>
        <dsp:cNvSpPr/>
      </dsp:nvSpPr>
      <dsp:spPr>
        <a:xfrm>
          <a:off x="8" y="494932"/>
          <a:ext cx="4258921" cy="43587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87313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rgbClr val="FF0000"/>
              </a:solidFill>
            </a:rPr>
            <a:t>Рост железнодорожных тарифов</a:t>
          </a:r>
          <a:endParaRPr lang="ru-RU" sz="1400" b="1" kern="1200">
            <a:solidFill>
              <a:srgbClr val="FF0000"/>
            </a:solidFill>
          </a:endParaRPr>
        </a:p>
      </dsp:txBody>
      <dsp:txXfrm>
        <a:off x="21286" y="516210"/>
        <a:ext cx="4216365" cy="393317"/>
      </dsp:txXfrm>
    </dsp:sp>
    <dsp:sp modelId="{227476E6-405C-4CE6-821B-552778C9C713}">
      <dsp:nvSpPr>
        <dsp:cNvPr id="0" name=""/>
        <dsp:cNvSpPr/>
      </dsp:nvSpPr>
      <dsp:spPr>
        <a:xfrm>
          <a:off x="0" y="1022276"/>
          <a:ext cx="4260929" cy="43587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87313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rgbClr val="FF0000"/>
              </a:solidFill>
            </a:rPr>
            <a:t>Несвоевременная доставка грузов</a:t>
          </a:r>
          <a:endParaRPr lang="ru-RU" sz="1400" b="1" kern="1200">
            <a:solidFill>
              <a:srgbClr val="FF0000"/>
            </a:solidFill>
          </a:endParaRPr>
        </a:p>
      </dsp:txBody>
      <dsp:txXfrm>
        <a:off x="21278" y="1043554"/>
        <a:ext cx="4218373" cy="393317"/>
      </dsp:txXfrm>
    </dsp:sp>
    <dsp:sp modelId="{B2B16A08-B2E1-4393-8E42-53E3D7676998}">
      <dsp:nvSpPr>
        <dsp:cNvPr id="0" name=""/>
        <dsp:cNvSpPr/>
      </dsp:nvSpPr>
      <dsp:spPr>
        <a:xfrm>
          <a:off x="0" y="1549619"/>
          <a:ext cx="4260929" cy="43587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87313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rgbClr val="FF0000"/>
              </a:solidFill>
            </a:rPr>
            <a:t>Навязывание перевозчиком договоров на</a:t>
          </a:r>
          <a:r>
            <a:rPr lang="ru-RU" sz="1400" kern="1200" smtClean="0">
              <a:solidFill>
                <a:srgbClr val="FF0000"/>
              </a:solidFill>
            </a:rPr>
            <a:t> </a:t>
          </a:r>
          <a:r>
            <a:rPr lang="ru-RU" sz="1400" b="1" kern="1200" smtClean="0">
              <a:solidFill>
                <a:srgbClr val="FF0000"/>
              </a:solidFill>
            </a:rPr>
            <a:t>увеличение сроков доставки грузов</a:t>
          </a:r>
          <a:endParaRPr lang="ru-RU" sz="1400" b="1" kern="1200">
            <a:solidFill>
              <a:srgbClr val="FF0000"/>
            </a:solidFill>
          </a:endParaRPr>
        </a:p>
      </dsp:txBody>
      <dsp:txXfrm>
        <a:off x="21278" y="1570897"/>
        <a:ext cx="4218373" cy="393317"/>
      </dsp:txXfrm>
    </dsp:sp>
    <dsp:sp modelId="{E37894DC-ACB3-4E09-9E98-7D876E9D07F8}">
      <dsp:nvSpPr>
        <dsp:cNvPr id="0" name=""/>
        <dsp:cNvSpPr/>
      </dsp:nvSpPr>
      <dsp:spPr>
        <a:xfrm>
          <a:off x="4161" y="2068917"/>
          <a:ext cx="4260929" cy="74118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588" lvl="0" indent="-1588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smtClean="0">
              <a:solidFill>
                <a:srgbClr val="FF0000"/>
              </a:solidFill>
            </a:rPr>
            <a:t>Введение перевозчиком логических ограничений на отправление порожних/груженых вагонов (без</a:t>
          </a:r>
          <a:r>
            <a:rPr lang="ru-RU" sz="1400" kern="1200" smtClean="0">
              <a:solidFill>
                <a:srgbClr val="FF0000"/>
              </a:solidFill>
            </a:rPr>
            <a:t> </a:t>
          </a:r>
          <a:r>
            <a:rPr lang="ru-RU" sz="1400" b="1" kern="1200" smtClean="0">
              <a:solidFill>
                <a:srgbClr val="FF0000"/>
              </a:solidFill>
            </a:rPr>
            <a:t>уведомления грузоотправителей и операторов)</a:t>
          </a:r>
          <a:endParaRPr lang="ru-RU" sz="1400" b="1" kern="1200">
            <a:solidFill>
              <a:srgbClr val="FF0000"/>
            </a:solidFill>
          </a:endParaRPr>
        </a:p>
      </dsp:txBody>
      <dsp:txXfrm>
        <a:off x="40343" y="2105099"/>
        <a:ext cx="4188565" cy="668824"/>
      </dsp:txXfrm>
    </dsp:sp>
    <dsp:sp modelId="{08A7CF4C-53A2-44DF-B5C0-DB0F3ED6D6FB}">
      <dsp:nvSpPr>
        <dsp:cNvPr id="0" name=""/>
        <dsp:cNvSpPr/>
      </dsp:nvSpPr>
      <dsp:spPr>
        <a:xfrm>
          <a:off x="4161" y="2926472"/>
          <a:ext cx="4260929" cy="43587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tx2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44000" lvl="0" indent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smtClean="0">
              <a:solidFill>
                <a:srgbClr val="FF0000"/>
              </a:solidFill>
            </a:rPr>
            <a:t>Нормативно-юридические проблемы, </a:t>
          </a:r>
        </a:p>
        <a:p>
          <a:pPr marL="144000" lvl="0" indent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400" b="1" kern="1200" smtClean="0">
              <a:solidFill>
                <a:srgbClr val="FF0000"/>
              </a:solidFill>
            </a:rPr>
            <a:t>в частности:</a:t>
          </a:r>
          <a:endParaRPr lang="ru-RU" sz="1400" b="1" kern="1200">
            <a:solidFill>
              <a:srgbClr val="FF0000"/>
            </a:solidFill>
          </a:endParaRPr>
        </a:p>
      </dsp:txBody>
      <dsp:txXfrm>
        <a:off x="25439" y="2947750"/>
        <a:ext cx="4218373" cy="39331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65106E-0E7C-4010-B7A5-CABA05DFB7DC}">
      <dsp:nvSpPr>
        <dsp:cNvPr id="0" name=""/>
        <dsp:cNvSpPr/>
      </dsp:nvSpPr>
      <dsp:spPr>
        <a:xfrm rot="21300000">
          <a:off x="4406554" y="13792"/>
          <a:ext cx="317723" cy="27797"/>
        </a:xfrm>
        <a:prstGeom prst="mathMinus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3F9861-D460-4F87-B341-8B004C3A70F7}">
      <dsp:nvSpPr>
        <dsp:cNvPr id="0" name=""/>
        <dsp:cNvSpPr/>
      </dsp:nvSpPr>
      <dsp:spPr>
        <a:xfrm>
          <a:off x="395528" y="0"/>
          <a:ext cx="1757979" cy="1071301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C7725-17C3-4110-A1A5-0585C36C70F7}">
      <dsp:nvSpPr>
        <dsp:cNvPr id="0" name=""/>
        <dsp:cNvSpPr/>
      </dsp:nvSpPr>
      <dsp:spPr>
        <a:xfrm>
          <a:off x="4919676" y="72015"/>
          <a:ext cx="3870091" cy="28074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/>
            <a:t>Договор «комплексного транспортно-логистического обслуживания»</a:t>
          </a:r>
          <a:endParaRPr lang="ru-RU" sz="1600" kern="120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2">
                  <a:lumMod val="50000"/>
                </a:schemeClr>
              </a:solidFill>
            </a:rPr>
            <a:t>для увеличения скорости доставки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/>
            <a:t>$3 сверх тарифа за 1 т груза</a:t>
          </a:r>
        </a:p>
        <a:p>
          <a:pPr marL="85725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kern="1200" smtClean="0">
              <a:solidFill>
                <a:schemeClr val="accent1">
                  <a:lumMod val="75000"/>
                </a:schemeClr>
              </a:solidFill>
            </a:rPr>
            <a:t>5 % от средней стоимости перевозки горно-металлургических грузов</a:t>
          </a:r>
        </a:p>
        <a:p>
          <a:pPr marL="85725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kern="1200" smtClean="0">
              <a:solidFill>
                <a:schemeClr val="accent1">
                  <a:lumMod val="75000"/>
                </a:schemeClr>
              </a:solidFill>
            </a:rPr>
            <a:t>3 % — от перевозки нефти</a:t>
          </a:r>
        </a:p>
        <a:p>
          <a:pPr marL="85725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1">
                  <a:lumMod val="75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kern="1200" smtClean="0">
              <a:solidFill>
                <a:schemeClr val="accent1">
                  <a:lumMod val="75000"/>
                </a:schemeClr>
              </a:solidFill>
            </a:rPr>
            <a:t>8-10 % — от перевозки угля.</a:t>
          </a:r>
          <a:endParaRPr lang="ru-RU" sz="1600" b="1" kern="1200">
            <a:solidFill>
              <a:schemeClr val="accent1">
                <a:lumMod val="75000"/>
              </a:schemeClr>
            </a:solidFill>
          </a:endParaRPr>
        </a:p>
      </dsp:txBody>
      <dsp:txXfrm>
        <a:off x="4919676" y="72015"/>
        <a:ext cx="3870091" cy="2807466"/>
      </dsp:txXfrm>
    </dsp:sp>
    <dsp:sp modelId="{6DF16A77-49BA-485C-8CD0-AFD84EE7CBE0}">
      <dsp:nvSpPr>
        <dsp:cNvPr id="0" name=""/>
        <dsp:cNvSpPr/>
      </dsp:nvSpPr>
      <dsp:spPr>
        <a:xfrm>
          <a:off x="6660238" y="2901299"/>
          <a:ext cx="2130451" cy="1015367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4C5CA5-672C-455E-96A9-72BC88B49BF3}">
      <dsp:nvSpPr>
        <dsp:cNvPr id="0" name=""/>
        <dsp:cNvSpPr/>
      </dsp:nvSpPr>
      <dsp:spPr>
        <a:xfrm>
          <a:off x="168790" y="1018945"/>
          <a:ext cx="4396640" cy="32493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bg1"/>
              </a:solidFill>
            </a:rPr>
            <a:t>Договор на «увеличение сроков доставки грузов»</a:t>
          </a:r>
          <a:r>
            <a:rPr lang="ru-RU" sz="1600" kern="1200" smtClean="0">
              <a:solidFill>
                <a:schemeClr val="bg1"/>
              </a:solidFill>
            </a:rPr>
            <a:t>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600" kern="1200" smtClean="0">
              <a:solidFill>
                <a:schemeClr val="bg2">
                  <a:lumMod val="75000"/>
                </a:schemeClr>
              </a:solidFill>
            </a:rPr>
            <a:t>для избежания ограничений, связанных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2">
                  <a:lumMod val="75000"/>
                </a:schemeClr>
              </a:solidFill>
            </a:rPr>
            <a:t>с перегруженностью инфраструктуры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smtClean="0">
              <a:solidFill>
                <a:schemeClr val="bg1"/>
              </a:solidFill>
            </a:rPr>
            <a:t>отсутствие возможностей: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kern="1200" smtClean="0">
              <a:solidFill>
                <a:schemeClr val="accent2">
                  <a:lumMod val="60000"/>
                  <a:lumOff val="40000"/>
                </a:schemeClr>
              </a:solidFill>
            </a:rPr>
            <a:t>корректировок  по согласованным заявкам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kern="1200" smtClean="0">
              <a:solidFill>
                <a:schemeClr val="accent2">
                  <a:lumMod val="60000"/>
                  <a:lumOff val="40000"/>
                </a:schemeClr>
              </a:solidFill>
            </a:rPr>
            <a:t>принятия дополнительных планов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/>
              <a:cs typeface="Times New Roman"/>
            </a:rPr>
            <a:t>•  </a:t>
          </a:r>
          <a:r>
            <a:rPr lang="ru-RU" sz="1600" b="1" kern="1200" smtClean="0">
              <a:solidFill>
                <a:schemeClr val="accent2">
                  <a:lumMod val="60000"/>
                  <a:lumOff val="40000"/>
                </a:schemeClr>
              </a:solidFill>
            </a:rPr>
            <a:t>принятия основного плана в полном объеме</a:t>
          </a:r>
          <a:endParaRPr lang="ru-RU" sz="1600" b="1" kern="1200">
            <a:solidFill>
              <a:schemeClr val="accent2">
                <a:lumMod val="60000"/>
                <a:lumOff val="40000"/>
              </a:schemeClr>
            </a:solidFill>
          </a:endParaRPr>
        </a:p>
      </dsp:txBody>
      <dsp:txXfrm>
        <a:off x="168790" y="1018945"/>
        <a:ext cx="4396640" cy="32493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54770-2920-4FA3-8D9D-934FDD09E6FB}">
      <dsp:nvSpPr>
        <dsp:cNvPr id="0" name=""/>
        <dsp:cNvSpPr/>
      </dsp:nvSpPr>
      <dsp:spPr>
        <a:xfrm rot="16200000">
          <a:off x="3714478" y="-3701330"/>
          <a:ext cx="1728189" cy="9130851"/>
        </a:xfrm>
        <a:prstGeom prst="round2SameRect">
          <a:avLst>
            <a:gd name="adj1" fmla="val 16670"/>
            <a:gd name="adj2" fmla="val 0"/>
          </a:avLst>
        </a:prstGeom>
        <a:solidFill>
          <a:schemeClr val="accent3">
            <a:lumMod val="20000"/>
            <a:lumOff val="8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101600" rIns="91440" bIns="101600" numCol="1" spcCol="1270" anchor="t" anchorCtr="0">
          <a:noAutofit/>
        </a:bodyPr>
        <a:lstStyle/>
        <a:p>
          <a:pPr lvl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Порядок исчисления сроков доставки грузов</a:t>
          </a:r>
        </a:p>
        <a:p>
          <a:pPr lvl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Случаи их увеличения </a:t>
          </a:r>
        </a:p>
        <a:p>
          <a:pPr lvl="0" algn="l" defTabSz="7112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Нормативы доставки грузов в срок </a:t>
          </a:r>
          <a:endParaRPr lang="ru-RU" sz="1600" kern="1200" dirty="0"/>
        </a:p>
      </dsp:txBody>
      <dsp:txXfrm rot="5400000">
        <a:off x="97525" y="84379"/>
        <a:ext cx="9046473" cy="1559433"/>
      </dsp:txXfrm>
    </dsp:sp>
    <dsp:sp modelId="{984038FA-8DE8-4402-9F5B-FB2D63C1DDC3}">
      <dsp:nvSpPr>
        <dsp:cNvPr id="0" name=""/>
        <dsp:cNvSpPr/>
      </dsp:nvSpPr>
      <dsp:spPr>
        <a:xfrm rot="5400000">
          <a:off x="6005642" y="-1423314"/>
          <a:ext cx="1728189" cy="457481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25" tIns="95250" rIns="57150" bIns="952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Правила исчисления сроков доставки грузов железнодорожным транспортом (приказ МПС России от 18.06.2003 № 27)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/>
            <a:t>Статья 33 Федерального закона от 10.01.2003 </a:t>
          </a:r>
        </a:p>
        <a:p>
          <a:pPr lvl="0" algn="l" defTabSz="6667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1500" kern="1200" dirty="0" smtClean="0"/>
            <a:t>№ 18-ФЗ «Устав железнодорожного транспорта Российской Федерации».</a:t>
          </a:r>
          <a:endParaRPr lang="ru-RU" sz="1500" kern="1200" dirty="0"/>
        </a:p>
      </dsp:txBody>
      <dsp:txXfrm rot="-5400000">
        <a:off x="4582327" y="84379"/>
        <a:ext cx="4490441" cy="1559433"/>
      </dsp:txXfrm>
    </dsp:sp>
    <dsp:sp modelId="{A02BD284-5B30-4B9C-A6E4-15674783835A}">
      <dsp:nvSpPr>
        <dsp:cNvPr id="0" name=""/>
        <dsp:cNvSpPr/>
      </dsp:nvSpPr>
      <dsp:spPr>
        <a:xfrm flipH="1">
          <a:off x="3926855" y="-144019"/>
          <a:ext cx="730302" cy="70976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0818B2-35AA-46F9-B921-319D99E4A640}">
      <dsp:nvSpPr>
        <dsp:cNvPr id="0" name=""/>
        <dsp:cNvSpPr/>
      </dsp:nvSpPr>
      <dsp:spPr>
        <a:xfrm rot="10800000">
          <a:off x="3947354" y="1018423"/>
          <a:ext cx="709802" cy="709768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E0582D-890F-40C1-8780-9F171A26DBCC}">
      <dsp:nvSpPr>
        <dsp:cNvPr id="0" name=""/>
        <dsp:cNvSpPr/>
      </dsp:nvSpPr>
      <dsp:spPr>
        <a:xfrm>
          <a:off x="10995" y="1"/>
          <a:ext cx="2552280" cy="679195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Основания логических контролей:</a:t>
          </a:r>
          <a:endParaRPr lang="ru-RU" sz="1400" kern="1200"/>
        </a:p>
      </dsp:txBody>
      <dsp:txXfrm>
        <a:off x="30888" y="19894"/>
        <a:ext cx="2512494" cy="639409"/>
      </dsp:txXfrm>
    </dsp:sp>
    <dsp:sp modelId="{77C6BDE6-A325-43A2-92EC-E7E8D3033FEF}">
      <dsp:nvSpPr>
        <dsp:cNvPr id="0" name=""/>
        <dsp:cNvSpPr/>
      </dsp:nvSpPr>
      <dsp:spPr>
        <a:xfrm>
          <a:off x="266223" y="679196"/>
          <a:ext cx="245597" cy="63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9381"/>
              </a:lnTo>
              <a:lnTo>
                <a:pt x="245597" y="63938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F2955D-6F89-40B2-B8E3-AFAEC0005C63}">
      <dsp:nvSpPr>
        <dsp:cNvPr id="0" name=""/>
        <dsp:cNvSpPr/>
      </dsp:nvSpPr>
      <dsp:spPr>
        <a:xfrm>
          <a:off x="511820" y="978980"/>
          <a:ext cx="2243985" cy="679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превышение погрузочных мощностей</a:t>
          </a:r>
          <a:endParaRPr lang="ru-RU" sz="1400" kern="1200"/>
        </a:p>
      </dsp:txBody>
      <dsp:txXfrm>
        <a:off x="531713" y="998873"/>
        <a:ext cx="2204199" cy="639409"/>
      </dsp:txXfrm>
    </dsp:sp>
    <dsp:sp modelId="{AB442527-2496-4E91-8D59-F4017FA18A86}">
      <dsp:nvSpPr>
        <dsp:cNvPr id="0" name=""/>
        <dsp:cNvSpPr/>
      </dsp:nvSpPr>
      <dsp:spPr>
        <a:xfrm>
          <a:off x="266223" y="679196"/>
          <a:ext cx="245597" cy="14883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8375"/>
              </a:lnTo>
              <a:lnTo>
                <a:pt x="245597" y="148837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18EB06-DCFB-4E62-ADBB-028A6C35EA8B}">
      <dsp:nvSpPr>
        <dsp:cNvPr id="0" name=""/>
        <dsp:cNvSpPr/>
      </dsp:nvSpPr>
      <dsp:spPr>
        <a:xfrm>
          <a:off x="511820" y="1827974"/>
          <a:ext cx="2128000" cy="679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превышение пропускной способности</a:t>
          </a:r>
          <a:endParaRPr lang="ru-RU" sz="1400" kern="1200"/>
        </a:p>
      </dsp:txBody>
      <dsp:txXfrm>
        <a:off x="531713" y="1847867"/>
        <a:ext cx="2088214" cy="639409"/>
      </dsp:txXfrm>
    </dsp:sp>
    <dsp:sp modelId="{42162139-97A1-4A3F-8BA6-5D164E741D11}">
      <dsp:nvSpPr>
        <dsp:cNvPr id="0" name=""/>
        <dsp:cNvSpPr/>
      </dsp:nvSpPr>
      <dsp:spPr>
        <a:xfrm>
          <a:off x="266223" y="679196"/>
          <a:ext cx="245597" cy="23373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7369"/>
              </a:lnTo>
              <a:lnTo>
                <a:pt x="245597" y="23373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D35C9C-7BE9-477E-9552-3489B500A27E}">
      <dsp:nvSpPr>
        <dsp:cNvPr id="0" name=""/>
        <dsp:cNvSpPr/>
      </dsp:nvSpPr>
      <dsp:spPr>
        <a:xfrm>
          <a:off x="511820" y="2676968"/>
          <a:ext cx="2157472" cy="679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превышение нормы наличия порожняка и т.д.</a:t>
          </a:r>
          <a:endParaRPr lang="ru-RU" sz="1400" kern="1200"/>
        </a:p>
      </dsp:txBody>
      <dsp:txXfrm>
        <a:off x="531713" y="2696861"/>
        <a:ext cx="2117686" cy="639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0.30417</cdr:x>
      <cdr:y>0.03993</cdr:y>
    </cdr:from>
    <cdr:to>
      <cdr:x>0.96458</cdr:x>
      <cdr:y>0.13368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0650" y="109538"/>
          <a:ext cx="3019425" cy="2571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0.09524</cdr:x>
      <cdr:y>0</cdr:y>
    </cdr:from>
    <cdr:to>
      <cdr:x>0.93125</cdr:x>
      <cdr:y>0.07895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048" y="0"/>
          <a:ext cx="3792571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r">
            <a:defRPr/>
          </a:pPr>
          <a:r>
            <a:rPr lang="ru-RU" sz="1200">
              <a:effectLst/>
              <a:latin typeface="Arial Narrow" panose="020B0606020202030204" pitchFamily="34" charset="0"/>
            </a:rPr>
            <a:t>Параметры индексации грузовых </a:t>
          </a:r>
          <a:r>
            <a:rPr lang="ru-RU" sz="1200">
              <a:latin typeface="Arial Narrow" panose="020B0606020202030204" pitchFamily="34" charset="0"/>
            </a:rPr>
            <a:t>ж.-д</a:t>
          </a:r>
          <a:r>
            <a:rPr lang="ru-RU" sz="1200" smtClean="0">
              <a:latin typeface="Arial Narrow" panose="020B0606020202030204" pitchFamily="34" charset="0"/>
            </a:rPr>
            <a:t>.</a:t>
          </a:r>
          <a:r>
            <a:rPr lang="ru-RU" sz="1200" smtClean="0">
              <a:effectLst/>
              <a:latin typeface="Arial Narrow" panose="020B0606020202030204" pitchFamily="34" charset="0"/>
            </a:rPr>
            <a:t> тарифов (%)</a:t>
          </a:r>
          <a:endParaRPr lang="ru-RU" sz="1200">
            <a:effectLst/>
            <a:latin typeface="Arial Narrow" panose="020B0606020202030204" pitchFamily="34" charset="0"/>
          </a:endParaRPr>
        </a:p>
        <a:p xmlns:a="http://schemas.openxmlformats.org/drawingml/2006/main">
          <a:endParaRPr lang="ru-RU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93BFC-12F5-47CD-B721-B0E039F3515D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1C217-8302-43DC-8175-6470EB1B61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641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86" tIns="45493" rIns="90986" bIns="45493"/>
          <a:lstStyle/>
          <a:p>
            <a:endParaRPr lang="en-US" sz="1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86" tIns="45493" rIns="90986" bIns="45493"/>
          <a:lstStyle/>
          <a:p>
            <a:endParaRPr lang="en-US" sz="14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2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3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4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5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6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7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8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sz="1200" dirty="0">
              <a:effectLst/>
            </a:endParaRPr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7378" indent="-283607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34428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88199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41970" indent="-22688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95741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49512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03283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57054" indent="-226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92CAF4C7-E32D-4697-9C0D-62C2087A3948}" type="slidenum">
              <a:rPr lang="ru-RU" smtClean="0">
                <a:solidFill>
                  <a:prstClr val="black"/>
                </a:solidFill>
              </a:rPr>
              <a:pPr eaLnBrk="1" hangingPunct="1"/>
              <a:t>9</a:t>
            </a:fld>
            <a:endParaRPr lang="ru-RU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2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455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35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961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102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32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2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33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77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78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67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0EB11-5AFE-47E9-8D2B-C815797B9B71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C553B-D15C-4EBE-BEBD-83D9CB3021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360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emf"/><Relationship Id="rId5" Type="http://schemas.openxmlformats.org/officeDocument/2006/relationships/oleObject" Target="../embeddings/_____Microsoft_Excel_97-20031.xls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3" Type="http://schemas.openxmlformats.org/officeDocument/2006/relationships/image" Target="../media/image4.png"/><Relationship Id="rId7" Type="http://schemas.openxmlformats.org/officeDocument/2006/relationships/diagramQuickStyle" Target="../diagrams/quickStyle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6.xml"/><Relationship Id="rId5" Type="http://schemas.openxmlformats.org/officeDocument/2006/relationships/diagramData" Target="../diagrams/data6.xml"/><Relationship Id="rId4" Type="http://schemas.openxmlformats.org/officeDocument/2006/relationships/image" Target="../media/image9.jpeg"/><Relationship Id="rId9" Type="http://schemas.microsoft.com/office/2007/relationships/diagramDrawing" Target="../diagrams/drawin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4"/>
          <p:cNvSpPr>
            <a:spLocks noChangeArrowheads="1"/>
          </p:cNvSpPr>
          <p:nvPr/>
        </p:nvSpPr>
        <p:spPr bwMode="auto">
          <a:xfrm>
            <a:off x="3427983" y="6248400"/>
            <a:ext cx="227216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7F7F7F"/>
                </a:solidFill>
                <a:latin typeface="Lucida Sans" pitchFamily="34" charset="0"/>
              </a:rPr>
              <a:t>12 </a:t>
            </a:r>
            <a:r>
              <a:rPr lang="ru-RU" b="1" dirty="0">
                <a:solidFill>
                  <a:srgbClr val="7F7F7F"/>
                </a:solidFill>
                <a:latin typeface="Lucida Sans" pitchFamily="34" charset="0"/>
              </a:rPr>
              <a:t>ноября </a:t>
            </a:r>
            <a:r>
              <a:rPr lang="en-US" b="1" dirty="0" smtClean="0">
                <a:solidFill>
                  <a:srgbClr val="7F7F7F"/>
                </a:solidFill>
                <a:latin typeface="Lucida Sans" pitchFamily="34" charset="0"/>
              </a:rPr>
              <a:t>201</a:t>
            </a:r>
            <a:r>
              <a:rPr lang="ru-RU" b="1" dirty="0" smtClean="0">
                <a:solidFill>
                  <a:srgbClr val="7F7F7F"/>
                </a:solidFill>
                <a:latin typeface="Lucida Sans" pitchFamily="34" charset="0"/>
              </a:rPr>
              <a:t>4 </a:t>
            </a:r>
            <a:r>
              <a:rPr lang="ru-RU" b="1" dirty="0">
                <a:solidFill>
                  <a:srgbClr val="7F7F7F"/>
                </a:solidFill>
                <a:latin typeface="Lucida Sans" pitchFamily="34" charset="0"/>
              </a:rPr>
              <a:t>г.</a:t>
            </a:r>
            <a:endParaRPr lang="en-GB" b="1" dirty="0">
              <a:solidFill>
                <a:srgbClr val="7F7F7F"/>
              </a:solidFill>
              <a:latin typeface="Lucida Sans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447800"/>
            <a:ext cx="9144000" cy="45720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2052" name="Заголовок 2"/>
          <p:cNvSpPr>
            <a:spLocks noGrp="1"/>
          </p:cNvSpPr>
          <p:nvPr>
            <p:ph type="ctrTitle"/>
          </p:nvPr>
        </p:nvSpPr>
        <p:spPr>
          <a:xfrm>
            <a:off x="2209800" y="1524000"/>
            <a:ext cx="6705600" cy="22098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 транспортного обслуживания грузовладельцев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2053" name="Picture 3" descr="металлургия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5" b="5786"/>
          <a:stretch>
            <a:fillRect/>
          </a:stretch>
        </p:blipFill>
        <p:spPr bwMode="auto">
          <a:xfrm>
            <a:off x="238125" y="1524000"/>
            <a:ext cx="1752600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рулон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16" b="6940"/>
          <a:stretch>
            <a:fillRect/>
          </a:stretch>
        </p:blipFill>
        <p:spPr bwMode="auto">
          <a:xfrm>
            <a:off x="219075" y="3048000"/>
            <a:ext cx="175260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русстал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9319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2438400" y="3810000"/>
            <a:ext cx="6705600" cy="9906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0" hangingPunct="0">
              <a:defRPr/>
            </a:pPr>
            <a:r>
              <a:rPr lang="ru-RU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Металлургия и грузоперевозки</a:t>
            </a:r>
          </a:p>
        </p:txBody>
      </p:sp>
      <p:sp>
        <p:nvSpPr>
          <p:cNvPr id="2057" name="TextBox 1"/>
          <p:cNvSpPr txBox="1">
            <a:spLocks noChangeArrowheads="1"/>
          </p:cNvSpPr>
          <p:nvPr/>
        </p:nvSpPr>
        <p:spPr bwMode="auto">
          <a:xfrm>
            <a:off x="647700" y="4953000"/>
            <a:ext cx="63150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400" b="1" dirty="0" smtClean="0">
                <a:solidFill>
                  <a:schemeClr val="bg1"/>
                </a:solidFill>
              </a:rPr>
              <a:t>И.В. Латышев</a:t>
            </a:r>
          </a:p>
          <a:p>
            <a:pPr eaLnBrk="1" hangingPunct="1"/>
            <a:r>
              <a:rPr lang="ru-RU" sz="1400" b="1" dirty="0" smtClean="0">
                <a:solidFill>
                  <a:schemeClr val="bg1"/>
                </a:solidFill>
              </a:rPr>
              <a:t>Член комиссии по транспорту </a:t>
            </a:r>
            <a:r>
              <a:rPr lang="ru-RU" sz="1400" b="1" dirty="0">
                <a:solidFill>
                  <a:schemeClr val="bg1"/>
                </a:solidFill>
              </a:rPr>
              <a:t>НП «Русская сталь»</a:t>
            </a:r>
          </a:p>
          <a:p>
            <a:pPr eaLnBrk="1" hangingPunct="1"/>
            <a:r>
              <a:rPr lang="ru-RU" sz="1400" b="1" dirty="0" smtClean="0">
                <a:solidFill>
                  <a:schemeClr val="bg1"/>
                </a:solidFill>
              </a:rPr>
              <a:t>Начальник управления по логистике ЗАО «ОМК» 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28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1447800"/>
            <a:ext cx="9144000" cy="457200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rgbClr val="FFFFFF"/>
              </a:solidFill>
            </a:endParaRPr>
          </a:p>
        </p:txBody>
      </p:sp>
      <p:sp>
        <p:nvSpPr>
          <p:cNvPr id="2052" name="Заголовок 2"/>
          <p:cNvSpPr>
            <a:spLocks noGrp="1"/>
          </p:cNvSpPr>
          <p:nvPr>
            <p:ph type="ctrTitle"/>
          </p:nvPr>
        </p:nvSpPr>
        <p:spPr>
          <a:xfrm>
            <a:off x="2209800" y="1524000"/>
            <a:ext cx="6705600" cy="2209800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2053" name="Picture 3" descr="металлургия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5" b="5786"/>
          <a:stretch>
            <a:fillRect/>
          </a:stretch>
        </p:blipFill>
        <p:spPr bwMode="auto">
          <a:xfrm>
            <a:off x="238125" y="1524000"/>
            <a:ext cx="1752600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рулон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16" b="6940"/>
          <a:stretch>
            <a:fillRect/>
          </a:stretch>
        </p:blipFill>
        <p:spPr bwMode="auto">
          <a:xfrm>
            <a:off x="219075" y="3048000"/>
            <a:ext cx="1752600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4" descr="русстал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304800"/>
            <a:ext cx="19319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2"/>
          <p:cNvSpPr txBox="1">
            <a:spLocks/>
          </p:cNvSpPr>
          <p:nvPr/>
        </p:nvSpPr>
        <p:spPr bwMode="auto">
          <a:xfrm>
            <a:off x="2438400" y="3810000"/>
            <a:ext cx="6705600" cy="9906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/>
          <a:p>
            <a:pPr algn="ctr" eaLnBrk="0" hangingPunct="0">
              <a:defRPr/>
            </a:pPr>
            <a:r>
              <a:rPr lang="ru-RU" b="1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Металлургия и грузоперевозки</a:t>
            </a:r>
          </a:p>
        </p:txBody>
      </p:sp>
    </p:spTree>
    <p:extLst>
      <p:ext uri="{BB962C8B-B14F-4D97-AF65-F5344CB8AC3E}">
        <p14:creationId xmlns:p14="http://schemas.microsoft.com/office/powerpoint/2010/main" val="255014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3528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 smtClean="0">
                <a:solidFill>
                  <a:schemeClr val="bg1"/>
                </a:solidFill>
                <a:latin typeface="+mn-lt"/>
                <a:cs typeface="+mn-cs"/>
              </a:rPr>
              <a:t>Качество </a:t>
            </a:r>
            <a:r>
              <a:rPr lang="ru-RU" sz="1600" b="1" dirty="0">
                <a:solidFill>
                  <a:schemeClr val="bg1"/>
                </a:solidFill>
                <a:latin typeface="+mn-lt"/>
                <a:cs typeface="+mn-cs"/>
              </a:rPr>
              <a:t>обслуживания - основной критерий эффективности </a:t>
            </a:r>
            <a:endParaRPr lang="ru-RU" sz="1600" b="1" dirty="0" smtClean="0">
              <a:solidFill>
                <a:schemeClr val="bg1"/>
              </a:solidFill>
              <a:latin typeface="+mn-lt"/>
              <a:cs typeface="+mn-cs"/>
            </a:endParaRPr>
          </a:p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 smtClean="0">
                <a:solidFill>
                  <a:schemeClr val="bg1"/>
                </a:solidFill>
                <a:latin typeface="+mn-lt"/>
                <a:cs typeface="+mn-cs"/>
              </a:rPr>
              <a:t>естественной </a:t>
            </a:r>
            <a:r>
              <a:rPr lang="ru-RU" sz="1600" b="1" dirty="0">
                <a:solidFill>
                  <a:schemeClr val="bg1"/>
                </a:solidFill>
                <a:latin typeface="+mn-lt"/>
                <a:cs typeface="+mn-cs"/>
              </a:rPr>
              <a:t>монополии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38139" y="6494342"/>
            <a:ext cx="8494762" cy="31002"/>
          </a:xfrm>
          <a:prstGeom prst="rect">
            <a:avLst/>
          </a:prstGeom>
          <a:solidFill>
            <a:srgbClr val="6565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6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/>
        </p:nvSpPr>
        <p:spPr>
          <a:xfrm>
            <a:off x="1457008" y="32849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2" name="TextBox 181"/>
          <p:cNvSpPr txBox="1"/>
          <p:nvPr/>
        </p:nvSpPr>
        <p:spPr>
          <a:xfrm>
            <a:off x="7729457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pPr algn="l">
              <a:tabLst>
                <a:tab pos="1616075" algn="l"/>
              </a:tabLst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	</a:t>
            </a:r>
            <a:fld id="{6096836E-EEF3-4A52-AF06-B85763E59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algn="l">
                <a:tabLst>
                  <a:tab pos="1616075" algn="l"/>
                </a:tabLst>
              </a:pPr>
              <a:t>2</a:t>
            </a:fld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	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5" name="Схема 44"/>
          <p:cNvGraphicFramePr/>
          <p:nvPr>
            <p:extLst>
              <p:ext uri="{D42A27DB-BD31-4B8C-83A1-F6EECF244321}">
                <p14:modId xmlns:p14="http://schemas.microsoft.com/office/powerpoint/2010/main" val="2544250013"/>
              </p:ext>
            </p:extLst>
          </p:nvPr>
        </p:nvGraphicFramePr>
        <p:xfrm>
          <a:off x="0" y="1916832"/>
          <a:ext cx="9144000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611560" y="6504027"/>
            <a:ext cx="7956376" cy="36933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mtClean="0">
                <a:solidFill>
                  <a:srgbClr val="FFFF00"/>
                </a:solidFill>
                <a:latin typeface="Arial Narrow" panose="020B0606020202030204" pitchFamily="34" charset="0"/>
              </a:rPr>
              <a:t>Показатели эффективности деятельности естественной монополии</a:t>
            </a:r>
            <a:endParaRPr lang="ru-RU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0" y="692696"/>
            <a:ext cx="9144000" cy="10801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TextBox 47"/>
          <p:cNvSpPr txBox="1"/>
          <p:nvPr/>
        </p:nvSpPr>
        <p:spPr>
          <a:xfrm>
            <a:off x="1331640" y="692696"/>
            <a:ext cx="6912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Фундаментальные интересы в сфере деятельности естественных </a:t>
            </a:r>
            <a:r>
              <a:rPr lang="ru-RU" sz="1400" b="1" dirty="0" smtClean="0"/>
              <a:t>монополий</a:t>
            </a:r>
            <a:endParaRPr lang="ru-RU" sz="1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08682" y="1004504"/>
            <a:ext cx="84249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414588"/>
            <a:r>
              <a:rPr lang="ru-RU" sz="1400" b="1" dirty="0">
                <a:solidFill>
                  <a:srgbClr val="FF0000"/>
                </a:solidFill>
              </a:rPr>
              <a:t>производители – внутренняя эффективность</a:t>
            </a:r>
          </a:p>
          <a:p>
            <a:pPr marL="2414588"/>
            <a:r>
              <a:rPr lang="ru-RU" sz="1400" b="1" dirty="0">
                <a:solidFill>
                  <a:srgbClr val="FF0000"/>
                </a:solidFill>
              </a:rPr>
              <a:t>потребители – справедливость </a:t>
            </a:r>
          </a:p>
          <a:p>
            <a:pPr marL="2414588"/>
            <a:r>
              <a:rPr lang="ru-RU" sz="1400" b="1" dirty="0">
                <a:solidFill>
                  <a:srgbClr val="FF0000"/>
                </a:solidFill>
              </a:rPr>
              <a:t>государство – устойчивость отрасли  </a:t>
            </a:r>
          </a:p>
        </p:txBody>
      </p:sp>
    </p:spTree>
    <p:extLst>
      <p:ext uri="{BB962C8B-B14F-4D97-AF65-F5344CB8AC3E}">
        <p14:creationId xmlns:p14="http://schemas.microsoft.com/office/powerpoint/2010/main" val="66460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Основные критерии оценки и проблемы качества обслуживания</a:t>
            </a:r>
            <a:endParaRPr lang="ru-RU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4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620688"/>
            <a:ext cx="4860032" cy="61206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616952479"/>
              </p:ext>
            </p:extLst>
          </p:nvPr>
        </p:nvGraphicFramePr>
        <p:xfrm>
          <a:off x="6325" y="604142"/>
          <a:ext cx="4853707" cy="6137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860032" y="620688"/>
            <a:ext cx="4283968" cy="58326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2" name="Схема 21"/>
          <p:cNvGraphicFramePr/>
          <p:nvPr>
            <p:extLst>
              <p:ext uri="{D42A27DB-BD31-4B8C-83A1-F6EECF244321}">
                <p14:modId xmlns:p14="http://schemas.microsoft.com/office/powerpoint/2010/main" val="2965360206"/>
              </p:ext>
            </p:extLst>
          </p:nvPr>
        </p:nvGraphicFramePr>
        <p:xfrm>
          <a:off x="4860031" y="764704"/>
          <a:ext cx="4265091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5921896" y="908720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mtClean="0"/>
              <a:t>ПРОБЛЕМЫ</a:t>
            </a:r>
            <a:endParaRPr lang="ru-RU" sz="1600" b="1"/>
          </a:p>
        </p:txBody>
      </p:sp>
      <p:grpSp>
        <p:nvGrpSpPr>
          <p:cNvPr id="25" name="Группа 24"/>
          <p:cNvGrpSpPr/>
          <p:nvPr/>
        </p:nvGrpSpPr>
        <p:grpSpPr>
          <a:xfrm>
            <a:off x="4860032" y="4293096"/>
            <a:ext cx="4283968" cy="2160240"/>
            <a:chOff x="112125" y="3425749"/>
            <a:chExt cx="4351660" cy="863662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12125" y="3425749"/>
              <a:ext cx="4351660" cy="863662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112125" y="3425749"/>
              <a:ext cx="4351660" cy="8636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5560" tIns="35560" rIns="35560" bIns="35560" numCol="1" spcCol="1270" anchor="ctr" anchorCtr="0">
              <a:noAutofit/>
            </a:bodyPr>
            <a:lstStyle/>
            <a:p>
              <a:pPr lvl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400" kern="120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4860032" y="4293096"/>
            <a:ext cx="4283968" cy="21082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smtClean="0">
                <a:solidFill>
                  <a:srgbClr val="FF0000"/>
                </a:solidFill>
              </a:rPr>
              <a:t>Невступление в юридическую силу закона </a:t>
            </a:r>
            <a:r>
              <a:rPr lang="ru-RU" sz="1400">
                <a:solidFill>
                  <a:srgbClr val="FF0000"/>
                </a:solidFill>
              </a:rPr>
              <a:t>об  укрытии</a:t>
            </a:r>
            <a:r>
              <a:rPr lang="ru-RU" sz="1400" smtClean="0">
                <a:solidFill>
                  <a:srgbClr val="FF0000"/>
                </a:solidFill>
              </a:rPr>
              <a:t> лома при его транспортировке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smtClean="0">
                <a:solidFill>
                  <a:srgbClr val="FF0000"/>
                </a:solidFill>
              </a:rPr>
              <a:t>Невозможность </a:t>
            </a:r>
            <a:r>
              <a:rPr lang="ru-RU" sz="1400">
                <a:solidFill>
                  <a:srgbClr val="FF0000"/>
                </a:solidFill>
              </a:rPr>
              <a:t>отправления цистерн с коксохимическим</a:t>
            </a:r>
            <a:r>
              <a:rPr lang="ru-RU" sz="1400"/>
              <a:t> </a:t>
            </a:r>
            <a:r>
              <a:rPr lang="ru-RU" sz="1400" smtClean="0">
                <a:solidFill>
                  <a:srgbClr val="FF0000"/>
                </a:solidFill>
              </a:rPr>
              <a:t>продуктом </a:t>
            </a:r>
            <a:r>
              <a:rPr lang="ru-RU" sz="1400">
                <a:solidFill>
                  <a:srgbClr val="FF0000"/>
                </a:solidFill>
              </a:rPr>
              <a:t>(запрет Ространснадзора</a:t>
            </a:r>
            <a:r>
              <a:rPr lang="ru-RU" sz="1400" smtClean="0">
                <a:solidFill>
                  <a:srgbClr val="FF0000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smtClean="0">
                <a:solidFill>
                  <a:srgbClr val="FF0000"/>
                </a:solidFill>
              </a:rPr>
              <a:t>Проблемы </a:t>
            </a:r>
            <a:r>
              <a:rPr lang="ru-RU" sz="1400">
                <a:solidFill>
                  <a:srgbClr val="FF0000"/>
                </a:solidFill>
              </a:rPr>
              <a:t>с указанием кодов ГНГ при подаче заявок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>
                <a:solidFill>
                  <a:srgbClr val="FF0000"/>
                </a:solidFill>
              </a:rPr>
              <a:t>Продление срока службы вагонов</a:t>
            </a:r>
          </a:p>
        </p:txBody>
      </p:sp>
    </p:spTree>
    <p:extLst>
      <p:ext uri="{BB962C8B-B14F-4D97-AF65-F5344CB8AC3E}">
        <p14:creationId xmlns:p14="http://schemas.microsoft.com/office/powerpoint/2010/main" val="172273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Рост железнодорожных тарифов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7" name="Рисунок 44" descr="Лого_РС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0" y="6237312"/>
            <a:ext cx="8604448" cy="6206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>
            <a:normAutofit/>
          </a:bodyPr>
          <a:lstStyle/>
          <a:p>
            <a:pPr algn="l">
              <a:tabLst>
                <a:tab pos="1616075" algn="l"/>
              </a:tabLst>
            </a:pPr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	</a:t>
            </a:r>
            <a:fld id="{6096836E-EEF3-4A52-AF06-B85763E59C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 algn="l">
                <a:tabLst>
                  <a:tab pos="1616075" algn="l"/>
                </a:tabLst>
              </a:pPr>
              <a:t>4</a:t>
            </a:fld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	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1" name="Объект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0944329"/>
              </p:ext>
            </p:extLst>
          </p:nvPr>
        </p:nvGraphicFramePr>
        <p:xfrm>
          <a:off x="107504" y="3314128"/>
          <a:ext cx="4644008" cy="300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Лист" r:id="rId5" imgW="4533900" imgH="2448028" progId="Excel.Sheet.8">
                  <p:embed/>
                </p:oleObj>
              </mc:Choice>
              <mc:Fallback>
                <p:oleObj name="Лист" r:id="rId5" imgW="4533900" imgH="2448028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3314128"/>
                        <a:ext cx="4644008" cy="3008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Объект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315654"/>
              </p:ext>
            </p:extLst>
          </p:nvPr>
        </p:nvGraphicFramePr>
        <p:xfrm>
          <a:off x="4644008" y="3317129"/>
          <a:ext cx="4274244" cy="2992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Лист" r:id="rId7" imgW="3724275" imgH="2619435" progId="Excel.Sheet.8">
                  <p:embed/>
                </p:oleObj>
              </mc:Choice>
              <mc:Fallback>
                <p:oleObj name="Лист" r:id="rId7" imgW="3724275" imgH="2619435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317129"/>
                        <a:ext cx="4274244" cy="29921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Диаграмма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7456031"/>
              </p:ext>
            </p:extLst>
          </p:nvPr>
        </p:nvGraphicFramePr>
        <p:xfrm>
          <a:off x="179512" y="620688"/>
          <a:ext cx="453650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-13147" y="6290156"/>
            <a:ext cx="8604448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marL="542925" lvl="0"/>
            <a:r>
              <a:rPr lang="ru-RU" sz="14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Необходимо создать </a:t>
            </a:r>
            <a:r>
              <a:rPr lang="ru-RU" sz="1400" b="1" dirty="0">
                <a:solidFill>
                  <a:srgbClr val="FFFF00"/>
                </a:solidFill>
                <a:latin typeface="Arial Narrow" panose="020B0606020202030204" pitchFamily="34" charset="0"/>
              </a:rPr>
              <a:t>прозрачный механизм по установлению приемлемого для промышленности уровня железнодорожных тарифов, позволяющего вести долгосрочное </a:t>
            </a:r>
            <a:r>
              <a:rPr lang="ru-RU" sz="14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планирование</a:t>
            </a:r>
            <a:endParaRPr lang="ru-RU" sz="1400" b="1" dirty="0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20" y="674974"/>
            <a:ext cx="4114460" cy="268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720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Несвоевременная доставка грузов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3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237312"/>
            <a:ext cx="8604448" cy="62068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 lvl="0"/>
            <a:r>
              <a:rPr lang="ru-RU" sz="1400" b="1">
                <a:solidFill>
                  <a:srgbClr val="FFFF00"/>
                </a:solidFill>
              </a:rPr>
              <a:t>Увеличение сроков доставки  станет юридическим основанием для снижения средней скорости доставки, увеличения нагрузки на инфраструктуру, в то время, как нужны организационные и технологические меры по совершенствованию координации участников перевозки</a:t>
            </a:r>
            <a:endParaRPr lang="ru-RU" sz="1400" b="1">
              <a:solidFill>
                <a:srgbClr val="FFFF00"/>
              </a:solidFill>
              <a:latin typeface="Arial Narrow" panose="020B0606020202030204" pitchFamily="34" charset="0"/>
            </a:endParaRPr>
          </a:p>
        </p:txBody>
      </p:sp>
      <p:graphicFrame>
        <p:nvGraphicFramePr>
          <p:cNvPr id="19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534126"/>
              </p:ext>
            </p:extLst>
          </p:nvPr>
        </p:nvGraphicFramePr>
        <p:xfrm>
          <a:off x="-27980" y="692696"/>
          <a:ext cx="4585147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Диаграмма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152237"/>
              </p:ext>
            </p:extLst>
          </p:nvPr>
        </p:nvGraphicFramePr>
        <p:xfrm>
          <a:off x="4572000" y="692696"/>
          <a:ext cx="457083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2" name="Диаграмма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1589464"/>
              </p:ext>
            </p:extLst>
          </p:nvPr>
        </p:nvGraphicFramePr>
        <p:xfrm>
          <a:off x="-28575" y="3804456"/>
          <a:ext cx="4572000" cy="2432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572000" y="3918535"/>
            <a:ext cx="4572000" cy="2246769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ru-RU" sz="1400"/>
              <a:t>Сроки доставки грузов исчисляются согласно приказу МПС России от 18.06.2003 № 27 «Об утверждении правил исчисления сроков доставки грузов железнодорожным транспортом».  </a:t>
            </a:r>
            <a:endParaRPr lang="ru-RU" sz="1400" smtClean="0"/>
          </a:p>
          <a:p>
            <a:endParaRPr lang="ru-RU" sz="1400" smtClean="0"/>
          </a:p>
          <a:p>
            <a:r>
              <a:rPr lang="ru-RU" sz="1400" smtClean="0"/>
              <a:t>Проект новых Правил предлагает:</a:t>
            </a:r>
            <a:endParaRPr lang="ru-RU" sz="140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smtClean="0">
                <a:solidFill>
                  <a:srgbClr val="FF0000"/>
                </a:solidFill>
              </a:rPr>
              <a:t>снизить ответственность </a:t>
            </a:r>
            <a:r>
              <a:rPr lang="ru-RU" sz="1400">
                <a:solidFill>
                  <a:srgbClr val="FF0000"/>
                </a:solidFill>
              </a:rPr>
              <a:t>перевозчика до </a:t>
            </a:r>
            <a:r>
              <a:rPr lang="ru-RU" sz="1400" smtClean="0">
                <a:solidFill>
                  <a:srgbClr val="FF0000"/>
                </a:solidFill>
              </a:rPr>
              <a:t>50 % </a:t>
            </a:r>
            <a:r>
              <a:rPr lang="ru-RU" sz="1400">
                <a:solidFill>
                  <a:srgbClr val="FF0000"/>
                </a:solidFill>
              </a:rPr>
              <a:t>тарифной </a:t>
            </a:r>
            <a:r>
              <a:rPr lang="ru-RU" sz="1400" smtClean="0">
                <a:solidFill>
                  <a:srgbClr val="FF0000"/>
                </a:solidFill>
              </a:rPr>
              <a:t>платы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smtClean="0">
                <a:solidFill>
                  <a:srgbClr val="FF0000"/>
                </a:solidFill>
              </a:rPr>
              <a:t>снизить </a:t>
            </a:r>
            <a:r>
              <a:rPr lang="ru-RU" sz="1400">
                <a:solidFill>
                  <a:srgbClr val="FF0000"/>
                </a:solidFill>
              </a:rPr>
              <a:t>пени с </a:t>
            </a:r>
            <a:r>
              <a:rPr lang="ru-RU" sz="1400" smtClean="0">
                <a:solidFill>
                  <a:srgbClr val="FF0000"/>
                </a:solidFill>
              </a:rPr>
              <a:t>9 % </a:t>
            </a:r>
            <a:r>
              <a:rPr lang="ru-RU" sz="1400">
                <a:solidFill>
                  <a:srgbClr val="FF0000"/>
                </a:solidFill>
              </a:rPr>
              <a:t>до </a:t>
            </a:r>
            <a:r>
              <a:rPr lang="ru-RU" sz="1400" smtClean="0">
                <a:solidFill>
                  <a:srgbClr val="FF0000"/>
                </a:solidFill>
              </a:rPr>
              <a:t>3 %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400" smtClean="0">
                <a:solidFill>
                  <a:srgbClr val="FF0000"/>
                </a:solidFill>
              </a:rPr>
              <a:t>увеличить сроки </a:t>
            </a:r>
            <a:r>
              <a:rPr lang="ru-RU" sz="1400">
                <a:solidFill>
                  <a:srgbClr val="FF0000"/>
                </a:solidFill>
              </a:rPr>
              <a:t>доставки </a:t>
            </a:r>
            <a:r>
              <a:rPr lang="ru-RU" sz="1400" smtClean="0">
                <a:solidFill>
                  <a:srgbClr val="FF0000"/>
                </a:solidFill>
              </a:rPr>
              <a:t>ряда грузов на </a:t>
            </a:r>
            <a:r>
              <a:rPr lang="ru-RU" sz="1400">
                <a:solidFill>
                  <a:srgbClr val="FF0000"/>
                </a:solidFill>
              </a:rPr>
              <a:t>1 </a:t>
            </a:r>
            <a:r>
              <a:rPr lang="ru-RU" sz="1400" smtClean="0">
                <a:solidFill>
                  <a:srgbClr val="FF0000"/>
                </a:solidFill>
              </a:rPr>
              <a:t>- </a:t>
            </a:r>
            <a:r>
              <a:rPr lang="ru-RU" sz="1400">
                <a:solidFill>
                  <a:srgbClr val="FF0000"/>
                </a:solidFill>
              </a:rPr>
              <a:t>3 </a:t>
            </a:r>
            <a:r>
              <a:rPr lang="ru-RU" sz="1400" smtClean="0">
                <a:solidFill>
                  <a:srgbClr val="FF0000"/>
                </a:solidFill>
              </a:rPr>
              <a:t>суток</a:t>
            </a:r>
            <a:endParaRPr lang="ru-RU" sz="1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5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Договора «на увеличения срока доставки грузов»</a:t>
            </a:r>
            <a:endParaRPr lang="ru-RU" sz="2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1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2420888"/>
            <a:ext cx="4565426" cy="394127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565426" y="2420888"/>
            <a:ext cx="4578574" cy="39412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-13147" y="6362164"/>
            <a:ext cx="8604448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marL="542925"/>
            <a:r>
              <a:rPr lang="ru-RU" sz="1400" b="1">
                <a:solidFill>
                  <a:srgbClr val="FFFF00"/>
                </a:solidFill>
              </a:rPr>
              <a:t>Вопрос : </a:t>
            </a:r>
            <a:r>
              <a:rPr lang="ru-RU" sz="1400" b="1" smtClean="0">
                <a:solidFill>
                  <a:srgbClr val="FFFF00"/>
                </a:solidFill>
              </a:rPr>
              <a:t> идет </a:t>
            </a:r>
            <a:r>
              <a:rPr lang="ru-RU" sz="1400" b="1">
                <a:solidFill>
                  <a:srgbClr val="FFFF00"/>
                </a:solidFill>
              </a:rPr>
              <a:t>ли здесь речь о дискриминационном доступе к инфраструктуре или же </a:t>
            </a:r>
          </a:p>
          <a:p>
            <a:pPr marL="542925"/>
            <a:r>
              <a:rPr lang="ru-RU" sz="1400" b="1">
                <a:solidFill>
                  <a:srgbClr val="FFFF00"/>
                </a:solidFill>
              </a:rPr>
              <a:t>это — </a:t>
            </a:r>
            <a:r>
              <a:rPr lang="ru-RU" sz="1400" b="1" smtClean="0">
                <a:solidFill>
                  <a:srgbClr val="FFFF00"/>
                </a:solidFill>
              </a:rPr>
              <a:t>услуга</a:t>
            </a:r>
            <a:r>
              <a:rPr lang="ru-RU" sz="1400" b="1">
                <a:solidFill>
                  <a:srgbClr val="FFFF00"/>
                </a:solidFill>
              </a:rPr>
              <a:t>, которая предлагается клиентам в полном соответствии с законом</a:t>
            </a:r>
            <a:r>
              <a:rPr lang="ru-RU" sz="1400" b="1" smtClean="0">
                <a:solidFill>
                  <a:srgbClr val="FFFF00"/>
                </a:solidFill>
              </a:rPr>
              <a:t>?</a:t>
            </a:r>
            <a:endParaRPr lang="ru-RU" sz="1400" b="1">
              <a:solidFill>
                <a:srgbClr val="FFFF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-13147" y="692696"/>
            <a:ext cx="9157147" cy="172819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" name="Схема 25"/>
          <p:cNvGraphicFramePr/>
          <p:nvPr>
            <p:extLst>
              <p:ext uri="{D42A27DB-BD31-4B8C-83A1-F6EECF244321}">
                <p14:modId xmlns:p14="http://schemas.microsoft.com/office/powerpoint/2010/main" val="2085497356"/>
              </p:ext>
            </p:extLst>
          </p:nvPr>
        </p:nvGraphicFramePr>
        <p:xfrm>
          <a:off x="0" y="2420888"/>
          <a:ext cx="9144000" cy="3941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7" name="Схема 26"/>
          <p:cNvGraphicFramePr/>
          <p:nvPr>
            <p:extLst>
              <p:ext uri="{D42A27DB-BD31-4B8C-83A1-F6EECF244321}">
                <p14:modId xmlns:p14="http://schemas.microsoft.com/office/powerpoint/2010/main" val="1334093779"/>
              </p:ext>
            </p:extLst>
          </p:nvPr>
        </p:nvGraphicFramePr>
        <p:xfrm>
          <a:off x="-13147" y="692696"/>
          <a:ext cx="9157147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2282713" y="2414042"/>
            <a:ext cx="524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smtClean="0"/>
              <a:t>Альтернативные технические возможности</a:t>
            </a:r>
            <a:endParaRPr lang="ru-RU" i="1"/>
          </a:p>
        </p:txBody>
      </p:sp>
    </p:spTree>
    <p:extLst>
      <p:ext uri="{BB962C8B-B14F-4D97-AF65-F5344CB8AC3E}">
        <p14:creationId xmlns:p14="http://schemas.microsoft.com/office/powerpoint/2010/main" val="78886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solidFill>
                  <a:schemeClr val="bg1"/>
                </a:solidFill>
              </a:rPr>
              <a:t>Введение логических ограничений на отправление порожних/груженых </a:t>
            </a:r>
            <a:r>
              <a:rPr lang="ru-RU" sz="1600" b="1" dirty="0" smtClean="0">
                <a:solidFill>
                  <a:schemeClr val="bg1"/>
                </a:solidFill>
              </a:rPr>
              <a:t>вагонов</a:t>
            </a:r>
            <a:endParaRPr lang="ru-RU" sz="16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3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Рисунок 16"/>
          <p:cNvPicPr/>
          <p:nvPr/>
        </p:nvPicPr>
        <p:blipFill rotWithShape="1">
          <a:blip r:embed="rId4" cstate="print">
            <a:duotone>
              <a:prstClr val="black"/>
              <a:schemeClr val="tx2">
                <a:lumMod val="40000"/>
                <a:lumOff val="60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40"/>
          <a:stretch/>
        </p:blipFill>
        <p:spPr bwMode="auto">
          <a:xfrm>
            <a:off x="0" y="548680"/>
            <a:ext cx="6386830" cy="34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9" name="Схема 18"/>
          <p:cNvGraphicFramePr/>
          <p:nvPr>
            <p:extLst>
              <p:ext uri="{D42A27DB-BD31-4B8C-83A1-F6EECF244321}">
                <p14:modId xmlns:p14="http://schemas.microsoft.com/office/powerpoint/2010/main" val="2460330326"/>
              </p:ext>
            </p:extLst>
          </p:nvPr>
        </p:nvGraphicFramePr>
        <p:xfrm>
          <a:off x="6386830" y="548680"/>
          <a:ext cx="2757170" cy="3486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0" y="4034830"/>
            <a:ext cx="9144000" cy="177043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28592" y="4049632"/>
            <a:ext cx="89644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/>
            <a:r>
              <a:rPr lang="ru-RU" sz="1400" b="1">
                <a:ea typeface="Verdana" panose="020B0604030504040204" pitchFamily="34" charset="0"/>
                <a:cs typeface="Arial" panose="020B0604020202020204" pitchFamily="34" charset="0"/>
              </a:rPr>
              <a:t>Последствия логических контролей: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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создаются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дискриминационные условия в отношении отдельных грузоотправителей/грузополучателей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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отправки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дробятся на более мелкие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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маршрутные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отправки превращаются в повагонные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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убытки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грузоотправителей в виде уплаты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штрафов </a:t>
            </a:r>
            <a:endParaRPr lang="ru-RU" sz="1200" b="1">
              <a:ea typeface="Verdana" panose="020B0604030504040204" pitchFamily="34" charset="0"/>
              <a:cs typeface="Arial" panose="020B0604020202020204" pitchFamily="34" charset="0"/>
            </a:endParaRP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	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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собственникам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вагонов за их задержку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	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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в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пользу ОАО «РЖД» (занятие железнодорожных путей вагонами)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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невозможность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планирования объемов отгрузки</a:t>
            </a:r>
          </a:p>
          <a:p>
            <a:pPr marL="271463"/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  <a:sym typeface="Wingdings"/>
              </a:rPr>
              <a:t> </a:t>
            </a:r>
            <a:r>
              <a:rPr lang="ru-RU" sz="1200" b="1" smtClean="0">
                <a:ea typeface="Verdana" panose="020B0604030504040204" pitchFamily="34" charset="0"/>
                <a:cs typeface="Arial" panose="020B0604020202020204" pitchFamily="34" charset="0"/>
              </a:rPr>
              <a:t>риски </a:t>
            </a:r>
            <a:r>
              <a:rPr lang="ru-RU" sz="1200" b="1">
                <a:ea typeface="Verdana" panose="020B0604030504040204" pitchFamily="34" charset="0"/>
                <a:cs typeface="Arial" panose="020B0604020202020204" pitchFamily="34" charset="0"/>
              </a:rPr>
              <a:t>снижения конкурентоспособности железнодорожного транспорта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0" y="5805264"/>
            <a:ext cx="8532440" cy="105273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42913">
              <a:spcBef>
                <a:spcPts val="200"/>
              </a:spcBef>
            </a:pPr>
            <a:r>
              <a:rPr lang="ru-RU" sz="1400" b="1">
                <a:solidFill>
                  <a:srgbClr val="FFFF00"/>
                </a:solidFill>
              </a:rPr>
              <a:t>Для исключения злоупотреблений со стороны перевозчика необходимо, чтобы:</a:t>
            </a:r>
          </a:p>
          <a:p>
            <a:pPr marL="442913" lvl="0"/>
            <a:r>
              <a:rPr lang="ru-RU" sz="1200" b="1" smtClean="0">
                <a:solidFill>
                  <a:srgbClr val="FFFF00"/>
                </a:solidFill>
                <a:sym typeface="Wingdings"/>
              </a:rPr>
              <a:t>  </a:t>
            </a:r>
            <a:r>
              <a:rPr lang="ru-RU" sz="1200" b="1" smtClean="0">
                <a:solidFill>
                  <a:srgbClr val="FFFF00"/>
                </a:solidFill>
              </a:rPr>
              <a:t>по </a:t>
            </a:r>
            <a:r>
              <a:rPr lang="ru-RU" sz="1200" b="1">
                <a:solidFill>
                  <a:srgbClr val="FFFF00"/>
                </a:solidFill>
              </a:rPr>
              <a:t>соответствующей станции была доступна информация о ее вместимости и фактическом наличии вагонов;</a:t>
            </a:r>
          </a:p>
          <a:p>
            <a:pPr marL="442913" lvl="0"/>
            <a:r>
              <a:rPr lang="ru-RU" sz="1200" b="1">
                <a:solidFill>
                  <a:srgbClr val="FFFF00"/>
                </a:solidFill>
                <a:sym typeface="Wingdings"/>
              </a:rPr>
              <a:t> </a:t>
            </a:r>
            <a:r>
              <a:rPr lang="ru-RU" sz="1200" b="1" smtClean="0">
                <a:solidFill>
                  <a:srgbClr val="FFFF00"/>
                </a:solidFill>
              </a:rPr>
              <a:t>решение </a:t>
            </a:r>
            <a:r>
              <a:rPr lang="ru-RU" sz="1200" b="1">
                <a:solidFill>
                  <a:srgbClr val="FFFF00"/>
                </a:solidFill>
              </a:rPr>
              <a:t>по введению ограничений принималось по прозрачной процедуре;</a:t>
            </a:r>
          </a:p>
          <a:p>
            <a:pPr marL="628650" lvl="0" indent="-185738"/>
            <a:r>
              <a:rPr lang="ru-RU" sz="1200" b="1">
                <a:solidFill>
                  <a:srgbClr val="FFFF00"/>
                </a:solidFill>
                <a:sym typeface="Wingdings"/>
              </a:rPr>
              <a:t> </a:t>
            </a:r>
            <a:r>
              <a:rPr lang="ru-RU" sz="1200" b="1" smtClean="0">
                <a:solidFill>
                  <a:srgbClr val="FFFF00"/>
                </a:solidFill>
              </a:rPr>
              <a:t>существовал </a:t>
            </a:r>
            <a:r>
              <a:rPr lang="ru-RU" sz="1200" b="1">
                <a:solidFill>
                  <a:srgbClr val="FFFF00"/>
                </a:solidFill>
              </a:rPr>
              <a:t>механизм ответственности перевозчика перед оператором и грузоотправителем за необоснованный отказ в приеме к перевозке порожнего вагона. </a:t>
            </a:r>
          </a:p>
          <a:p>
            <a:pPr marL="442913" algn="ctr"/>
            <a:endParaRPr lang="ru-RU" sz="1200"/>
          </a:p>
        </p:txBody>
      </p:sp>
    </p:spTree>
    <p:extLst>
      <p:ext uri="{BB962C8B-B14F-4D97-AF65-F5344CB8AC3E}">
        <p14:creationId xmlns:p14="http://schemas.microsoft.com/office/powerpoint/2010/main" val="7206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bg1"/>
                </a:solidFill>
              </a:rPr>
              <a:t>Укрытие лома при его </a:t>
            </a:r>
            <a:r>
              <a:rPr lang="ru-RU" sz="2000" b="1" dirty="0" smtClean="0">
                <a:solidFill>
                  <a:schemeClr val="bg1"/>
                </a:solidFill>
              </a:rPr>
              <a:t>транспортировке</a:t>
            </a:r>
            <a:endParaRPr lang="ru-RU" sz="2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1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060791"/>
              </p:ext>
            </p:extLst>
          </p:nvPr>
        </p:nvGraphicFramePr>
        <p:xfrm>
          <a:off x="0" y="1412784"/>
          <a:ext cx="9143999" cy="35032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45792"/>
                <a:gridCol w="2362112"/>
                <a:gridCol w="2960330"/>
                <a:gridCol w="2475765"/>
              </a:tblGrid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Предприятие НП «Русская Сталь»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Рост затрат при перевозке мет.лома с охраной и сопровождением, без НДС 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руб/тонну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034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млн.руб./год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«ММК»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168,2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«ОМК»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35,0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rowSpan="3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«ТМК»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СТЗ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74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103,2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05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ВТЗ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1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effectLst/>
                        </a:rPr>
                        <a:t>ТМЗ</a:t>
                      </a:r>
                      <a:endParaRPr lang="ru-RU" sz="1200">
                        <a:solidFill>
                          <a:schemeClr val="bg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ООО УК ПМХ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Нет затрат на лом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УК Металлоинвест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r>
                        <a:rPr lang="en-US" sz="1200">
                          <a:effectLst/>
                        </a:rPr>
                        <a:t>/</a:t>
                      </a:r>
                      <a:r>
                        <a:rPr lang="ru-RU" sz="1200">
                          <a:effectLst/>
                        </a:rPr>
                        <a:t>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«Уральская Сталь»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r>
                        <a:rPr lang="en-US" sz="1200">
                          <a:effectLst/>
                        </a:rPr>
                        <a:t>/</a:t>
                      </a:r>
                      <a:r>
                        <a:rPr lang="ru-RU" sz="1200">
                          <a:effectLst/>
                        </a:rPr>
                        <a:t>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18,7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«ОЭМК»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r>
                        <a:rPr lang="en-US" sz="1200">
                          <a:effectLst/>
                        </a:rPr>
                        <a:t>/</a:t>
                      </a:r>
                      <a:r>
                        <a:rPr lang="ru-RU" sz="1200">
                          <a:effectLst/>
                        </a:rPr>
                        <a:t>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20,2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Евразхолдинг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66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131,0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«Северсталь»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60,0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«Мечел»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64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24,0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ОАО «НЛМК»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53,5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r>
                        <a:rPr lang="en-US" sz="1200">
                          <a:effectLst/>
                        </a:rPr>
                        <a:t>/</a:t>
                      </a:r>
                      <a:r>
                        <a:rPr lang="ru-RU" sz="1200">
                          <a:effectLst/>
                        </a:rPr>
                        <a:t>Д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72000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 СРЕДНЕМ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</a:rPr>
                        <a:t>68</a:t>
                      </a:r>
                      <a:endParaRPr lang="ru-RU" sz="14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4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101">
                <a:tc gridSpan="2">
                  <a:txBody>
                    <a:bodyPr/>
                    <a:lstStyle/>
                    <a:p>
                      <a:pPr indent="720000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4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FF0000"/>
                          </a:solidFill>
                          <a:effectLst/>
                        </a:rPr>
                        <a:t>560,3</a:t>
                      </a:r>
                      <a:endParaRPr lang="ru-RU" sz="14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0" y="548680"/>
            <a:ext cx="9144000" cy="86409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0100">
              <a:tabLst>
                <a:tab pos="8972550" algn="l"/>
              </a:tabLst>
            </a:pPr>
            <a:r>
              <a:rPr lang="ru-RU" sz="1400" dirty="0">
                <a:solidFill>
                  <a:schemeClr val="tx1"/>
                </a:solidFill>
              </a:rPr>
              <a:t>Приказ Минтранса России от 19.09.2013 № 294 «Об утверждении Перечня грузов, которые могут перевозиться железнодорожным транспортом насыпью и навалом»</a:t>
            </a:r>
          </a:p>
          <a:p>
            <a:pPr marL="800100">
              <a:tabLst>
                <a:tab pos="8972550" algn="l"/>
              </a:tabLst>
            </a:pPr>
            <a:r>
              <a:rPr lang="ru-RU" sz="1400" dirty="0">
                <a:solidFill>
                  <a:schemeClr val="tx1"/>
                </a:solidFill>
              </a:rPr>
              <a:t>По отношению к металлолому устанавливается новое и ничем не обоснованное требование по укрытию пола вагонов и груза сверху по периметру деревянными щитами.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0" y="5445224"/>
            <a:ext cx="8676456" cy="141277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42925" indent="-271463"/>
            <a:r>
              <a:rPr lang="ru-RU" sz="1200" smtClean="0">
                <a:solidFill>
                  <a:srgbClr val="FFFF00"/>
                </a:solidFill>
                <a:sym typeface="Wingdings"/>
              </a:rPr>
              <a:t>   </a:t>
            </a:r>
            <a:r>
              <a:rPr lang="ru-RU" sz="1200" smtClean="0">
                <a:solidFill>
                  <a:srgbClr val="FFFF00"/>
                </a:solidFill>
              </a:rPr>
              <a:t>предприятия</a:t>
            </a:r>
            <a:r>
              <a:rPr lang="ru-RU" sz="1200">
                <a:solidFill>
                  <a:srgbClr val="FFFF00"/>
                </a:solidFill>
              </a:rPr>
              <a:t>, осуществляющие погрузку лома, не располагают материально-технической базой для изготовления щитов; </a:t>
            </a:r>
          </a:p>
          <a:p>
            <a:pPr marL="542925" indent="-271463"/>
            <a:r>
              <a:rPr lang="ru-RU" sz="1200">
                <a:solidFill>
                  <a:srgbClr val="FFFF00"/>
                </a:solidFill>
                <a:sym typeface="Wingdings"/>
              </a:rPr>
              <a:t> </a:t>
            </a:r>
            <a:r>
              <a:rPr lang="ru-RU" sz="1200" smtClean="0">
                <a:solidFill>
                  <a:srgbClr val="FFFF00"/>
                </a:solidFill>
                <a:sym typeface="Wingdings"/>
              </a:rPr>
              <a:t>  </a:t>
            </a:r>
            <a:r>
              <a:rPr lang="ru-RU" sz="1200" smtClean="0">
                <a:solidFill>
                  <a:srgbClr val="FFFF00"/>
                </a:solidFill>
              </a:rPr>
              <a:t>отсутствуют </a:t>
            </a:r>
            <a:r>
              <a:rPr lang="ru-RU" sz="1200">
                <a:solidFill>
                  <a:srgbClr val="FFFF00"/>
                </a:solidFill>
              </a:rPr>
              <a:t>установленные требования к щитам и к технологии их укладки и крепления; </a:t>
            </a:r>
          </a:p>
          <a:p>
            <a:pPr marL="542925" indent="-271463"/>
            <a:r>
              <a:rPr lang="ru-RU" sz="1200" smtClean="0">
                <a:solidFill>
                  <a:srgbClr val="FFFF00"/>
                </a:solidFill>
                <a:sym typeface="Wingdings"/>
              </a:rPr>
              <a:t>   </a:t>
            </a:r>
            <a:r>
              <a:rPr lang="ru-RU" sz="1200" smtClean="0">
                <a:solidFill>
                  <a:srgbClr val="FFFF00"/>
                </a:solidFill>
              </a:rPr>
              <a:t>установка </a:t>
            </a:r>
            <a:r>
              <a:rPr lang="ru-RU" sz="1200">
                <a:solidFill>
                  <a:srgbClr val="FFFF00"/>
                </a:solidFill>
              </a:rPr>
              <a:t>щитов в силу специфики процесса не может быть механизирована и потребует значительного увеличения ручного труда и, соответственно, дорогостоящего привлечения дополнительных трудовых ресурсов; </a:t>
            </a:r>
          </a:p>
          <a:p>
            <a:pPr marL="542925" indent="-271463"/>
            <a:r>
              <a:rPr lang="ru-RU" sz="1200" smtClean="0">
                <a:solidFill>
                  <a:srgbClr val="FFFF00"/>
                </a:solidFill>
                <a:sym typeface="Wingdings"/>
              </a:rPr>
              <a:t>   </a:t>
            </a:r>
            <a:r>
              <a:rPr lang="ru-RU" sz="1200" smtClean="0">
                <a:solidFill>
                  <a:srgbClr val="FFFF00"/>
                </a:solidFill>
              </a:rPr>
              <a:t>ручное </a:t>
            </a:r>
            <a:r>
              <a:rPr lang="ru-RU" sz="1200">
                <a:solidFill>
                  <a:srgbClr val="FFFF00"/>
                </a:solidFill>
              </a:rPr>
              <a:t>оснащение вагонов щитами ― чрезвычайно длительная процедура, в разы увеличивающая общее время погрузки и разгрузки и, как следствие, приводящая к простою вагонов и затягивающее процесс перевозки; </a:t>
            </a:r>
          </a:p>
          <a:p>
            <a:pPr marL="542925" indent="-271463"/>
            <a:r>
              <a:rPr lang="ru-RU" sz="1200" smtClean="0">
                <a:solidFill>
                  <a:srgbClr val="FFFF00"/>
                </a:solidFill>
                <a:sym typeface="Wingdings"/>
              </a:rPr>
              <a:t>   </a:t>
            </a:r>
            <a:r>
              <a:rPr lang="ru-RU" sz="1200" smtClean="0">
                <a:solidFill>
                  <a:srgbClr val="FFFF00"/>
                </a:solidFill>
              </a:rPr>
              <a:t>предприятия-грузополучатели </a:t>
            </a:r>
            <a:r>
              <a:rPr lang="ru-RU" sz="1200">
                <a:solidFill>
                  <a:srgbClr val="FFFF00"/>
                </a:solidFill>
              </a:rPr>
              <a:t>не имеют возможности складирования и утилизации сепарационного материала.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0" y="4941168"/>
            <a:ext cx="9144000" cy="5040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57188"/>
            <a:r>
              <a:rPr lang="ru-RU" sz="1200">
                <a:solidFill>
                  <a:schemeClr val="bg2">
                    <a:lumMod val="10000"/>
                  </a:schemeClr>
                </a:solidFill>
              </a:rPr>
              <a:t>Приказ Минтранса России от 19.05.2014 № 130 "О внесении изменения в приказ Министерства транспорта Российской Федерации от 19 сентября 2013 г. № 294" подписан, но не зарегистрирован и не вступил в юридическую силу</a:t>
            </a:r>
          </a:p>
        </p:txBody>
      </p:sp>
      <p:cxnSp>
        <p:nvCxnSpPr>
          <p:cNvPr id="26" name="Прямая соединительная линия 25"/>
          <p:cNvCxnSpPr>
            <a:stCxn id="20" idx="1"/>
            <a:endCxn id="20" idx="3"/>
          </p:cNvCxnSpPr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61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334913" y="71151"/>
            <a:ext cx="8712968" cy="50323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>
                <a:solidFill>
                  <a:schemeClr val="bg1"/>
                </a:solidFill>
              </a:rPr>
              <a:t>Проблемы с указанием кодов ГНГ при подаче заявок</a:t>
            </a:r>
            <a:endParaRPr lang="ru-RU" sz="20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13" name="Рисунок 44" descr="Лого_РС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785" y="130681"/>
            <a:ext cx="80168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740842" y="5994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0" y="980728"/>
            <a:ext cx="9144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4216" y="548680"/>
            <a:ext cx="4783483" cy="1591318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0" y="620688"/>
            <a:ext cx="4354216" cy="194421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0" y="836712"/>
            <a:ext cx="4067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algn="just"/>
            <a:r>
              <a:rPr lang="ru-RU" sz="1400"/>
              <a:t>После подключения последней версии ЭТРАН от 05.06.2014 при подаче и корректировке заявок на перевозку грузов в прямом и непрямом международном сообщении через российские пограничные станции появляется требование по указанию кода груза по ГНГ. 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716016" y="2420888"/>
            <a:ext cx="4421683" cy="7920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4517995" y="2420888"/>
            <a:ext cx="41584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algn="just"/>
            <a:r>
              <a:rPr lang="ru-RU" sz="1400"/>
              <a:t>Выполнение данного требования невозможно при заполнении заявки на ряд грузов (металлопрокат, химические  грузы).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0" y="2924944"/>
            <a:ext cx="4354216" cy="144016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0" y="2924944"/>
            <a:ext cx="4354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" algn="just"/>
            <a:r>
              <a:rPr lang="ru-RU" sz="1400" b="1">
                <a:solidFill>
                  <a:srgbClr val="FFFF00"/>
                </a:solidFill>
              </a:rPr>
              <a:t>До мая 2014 года согласование заявок на перевозку грузов в прямом и непрямом международном сообщении через российские пограничные станции осуществлялось по схеме внесения  информации в поле </a:t>
            </a:r>
            <a:r>
              <a:rPr lang="ru-RU" sz="1400" b="1" smtClean="0">
                <a:solidFill>
                  <a:srgbClr val="FFFF00"/>
                </a:solidFill>
              </a:rPr>
              <a:t>«</a:t>
            </a:r>
            <a:r>
              <a:rPr lang="ru-RU" sz="1400" b="1">
                <a:solidFill>
                  <a:srgbClr val="FFFF00"/>
                </a:solidFill>
              </a:rPr>
              <a:t>отправка» - «код и точное наименование груза по ЕТСНГ</a:t>
            </a:r>
            <a:r>
              <a:rPr lang="ru-RU" sz="1400">
                <a:solidFill>
                  <a:srgbClr val="FFFF00"/>
                </a:solidFill>
              </a:rPr>
              <a:t>».</a:t>
            </a:r>
          </a:p>
        </p:txBody>
      </p:sp>
      <p:graphicFrame>
        <p:nvGraphicFramePr>
          <p:cNvPr id="31" name="Таблица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102685"/>
              </p:ext>
            </p:extLst>
          </p:nvPr>
        </p:nvGraphicFramePr>
        <p:xfrm>
          <a:off x="0" y="4653136"/>
          <a:ext cx="4354216" cy="176291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1015015"/>
                <a:gridCol w="3339201"/>
              </a:tblGrid>
              <a:tr h="4573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Код ЕТСНГ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Наименование  ЕТСНГ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221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321014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Рельсы металлические новые Р-50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1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321029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Рельсы металлические новые Р-65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1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321033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Рельсы металлические новые Р-75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509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321048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Рельсы металлические новые,не поименованные в алфавите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2123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321052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Рельсы металлические старые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704416"/>
              </p:ext>
            </p:extLst>
          </p:nvPr>
        </p:nvGraphicFramePr>
        <p:xfrm>
          <a:off x="4644008" y="3398763"/>
          <a:ext cx="4467376" cy="296199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92088"/>
                <a:gridCol w="3675288"/>
              </a:tblGrid>
              <a:tr h="3093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Код ГНГ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Наименование  ГНГ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9383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73021029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новые стандартного профиля для железнодорожного транспорта с массой погонного метра менее 27кг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09383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73021040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новые специального профиля для трамвайных линий,индустриальных кранов и транспортеров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09383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73021023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новые стандартного профиля для железнодорожного транспорта с массой погонного метра 27кг и более,но менее 46кг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09383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73021021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новые стандартного профиля для железнодорожного транспорта с массой погонного метра 46кг или более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138397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73021050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новые прочие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189054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73021010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Рельсы,токоведущие с деталями из цветного металла                                                                              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09383">
                <a:tc>
                  <a:txBody>
                    <a:bodyPr/>
                    <a:lstStyle/>
                    <a:p>
                      <a:pPr algn="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73023000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переводные,крестовины глухого пересечения,переводные штанги и поперечные соединения                                     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10858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73021090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Рельсы  использованные                                                                                                          </a:t>
                      </a:r>
                      <a:endParaRPr lang="ru-RU" sz="11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cxnSp>
        <p:nvCxnSpPr>
          <p:cNvPr id="33" name="Прямая соединительная линия 32"/>
          <p:cNvCxnSpPr/>
          <p:nvPr/>
        </p:nvCxnSpPr>
        <p:spPr>
          <a:xfrm>
            <a:off x="4499992" y="3933056"/>
            <a:ext cx="0" cy="237626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4487292" y="4309939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499992" y="3937695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499992" y="4725144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499992" y="5138527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487292" y="5445224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4499992" y="5661248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4499992" y="5949280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4499992" y="6309320"/>
            <a:ext cx="216024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4283968" y="5157192"/>
            <a:ext cx="19596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4283968" y="5443699"/>
            <a:ext cx="19596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H="1">
            <a:off x="4283968" y="5661248"/>
            <a:ext cx="19596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>
            <a:off x="4304024" y="5949280"/>
            <a:ext cx="19596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4304024" y="6309320"/>
            <a:ext cx="195968" cy="0"/>
          </a:xfrm>
          <a:prstGeom prst="straightConnector1">
            <a:avLst/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430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3404</TotalTime>
  <Words>1071</Words>
  <Application>Microsoft Office PowerPoint</Application>
  <PresentationFormat>Экран (4:3)</PresentationFormat>
  <Paragraphs>225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Лист</vt:lpstr>
      <vt:lpstr>Качество транспортного обслуживания грузовладельцев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Гавришев Константин Сергеевич</dc:creator>
  <cp:lastModifiedBy>Гавришев Константин Сергеевич</cp:lastModifiedBy>
  <cp:revision>83</cp:revision>
  <cp:lastPrinted>2014-11-06T05:41:30Z</cp:lastPrinted>
  <dcterms:created xsi:type="dcterms:W3CDTF">2014-04-29T08:30:33Z</dcterms:created>
  <dcterms:modified xsi:type="dcterms:W3CDTF">2014-11-12T05:41:11Z</dcterms:modified>
</cp:coreProperties>
</file>