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1" r:id="rId2"/>
    <p:sldId id="258" r:id="rId3"/>
    <p:sldId id="259" r:id="rId4"/>
    <p:sldId id="261" r:id="rId5"/>
    <p:sldId id="263" r:id="rId6"/>
    <p:sldId id="264" r:id="rId7"/>
    <p:sldId id="265" r:id="rId8"/>
    <p:sldId id="266" r:id="rId9"/>
    <p:sldId id="269" r:id="rId10"/>
    <p:sldId id="272" r:id="rId11"/>
    <p:sldId id="267" r:id="rId12"/>
    <p:sldId id="276" r:id="rId13"/>
    <p:sldId id="268" r:id="rId14"/>
    <p:sldId id="27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872" autoAdjust="0"/>
  </p:normalViewPr>
  <p:slideViewPr>
    <p:cSldViewPr>
      <p:cViewPr varScale="1">
        <p:scale>
          <a:sx n="100" d="100"/>
          <a:sy n="100" d="100"/>
        </p:scale>
        <p:origin x="-21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oleObject" Target="file:///C:\&#1052;&#1086;&#1080;%20&#1076;&#1086;&#1082;&#1091;&#1084;&#1077;&#1085;&#1090;&#1099;\&#1040;&#1085;&#1072;&#1083;&#1080;&#1090;&#1080;&#1082;&#1072;\&#1044;&#1086;&#1082;&#1083;&#1072;&#1076;%20&#1052;&#1044;%20&#1087;&#1086;%20&#1074;&#1079;&#1072;&#1080;&#1084;&#1086;&#1076;&#1077;&#1081;&#1089;&#1090;&#1074;&#1080;&#1102;%20&#1074;&#1080;&#1076;&#1086;&#1074;%20&#1090;&#1088;&#1072;&#1085;&#1089;&#1087;&#1086;&#1088;&#1090;&#1072;\&#1044;&#1080;&#1085;&#1072;&#1084;&#1080;&#1082;&#1072;%20&#1075;&#1088;&#1091;&#1079;&#1086;&#1086;&#1073;&#1086;&#1088;&#1086;&#1090;&#1072;%20&#1072;&#1074;&#1090;&#1086;&#1090;&#1088;&#1072;&#1085;&#1089;&#1087;&#1086;&#1088;&#1090;&#1072;.xlsx" TargetMode="External"/><Relationship Id="rId1" Type="http://schemas.openxmlformats.org/officeDocument/2006/relationships/image" Target="../media/image5.jpg"/></Relationships>
</file>

<file path=ppt/charts/_rels/chart2.xml.rels><?xml version="1.0" encoding="UTF-8" standalone="yes"?>
<Relationships xmlns="http://schemas.openxmlformats.org/package/2006/relationships"><Relationship Id="rId2" Type="http://schemas.openxmlformats.org/officeDocument/2006/relationships/oleObject" Target="file:///C:\&#1052;&#1086;&#1080;%20&#1076;&#1086;&#1082;&#1091;&#1084;&#1077;&#1085;&#1090;&#1099;\&#1040;&#1085;&#1072;&#1083;&#1080;&#1090;&#1080;&#1082;&#1072;\&#1044;&#1086;&#1082;&#1083;&#1072;&#1076;%20&#1052;&#1044;%20&#1087;&#1086;%20&#1074;&#1079;&#1072;&#1080;&#1084;&#1086;&#1076;&#1077;&#1081;&#1089;&#1090;&#1074;&#1080;&#1102;%20&#1074;&#1080;&#1076;&#1086;&#1074;%20&#1090;&#1088;&#1072;&#1085;&#1089;&#1087;&#1086;&#1088;&#1090;&#1072;\&#1044;&#1080;&#1085;&#1072;&#1084;&#1080;&#1082;&#1072;%20&#1087;&#1086;&#1075;&#1088;&#1091;&#1079;&#1082;&#1080;%20&#1083;&#1086;&#1084;&#1072;.xlsx" TargetMode="External"/><Relationship Id="rId1" Type="http://schemas.openxmlformats.org/officeDocument/2006/relationships/image" Target="../media/image6.jpg"/></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sz="1800"/>
            </a:pPr>
            <a:r>
              <a:rPr lang="ru-RU" sz="1800"/>
              <a:t>Динамика изменения объема перевозок и грузооборота на автомобильном транспорте</a:t>
            </a:r>
          </a:p>
        </c:rich>
      </c:tx>
      <c:layout>
        <c:manualLayout>
          <c:xMode val="edge"/>
          <c:yMode val="edge"/>
          <c:x val="0.1712049954219646"/>
          <c:y val="1.5999015982351168E-2"/>
        </c:manualLayout>
      </c:layout>
      <c:overlay val="0"/>
    </c:title>
    <c:autoTitleDeleted val="0"/>
    <c:plotArea>
      <c:layout/>
      <c:barChart>
        <c:barDir val="col"/>
        <c:grouping val="clustered"/>
        <c:varyColors val="0"/>
        <c:ser>
          <c:idx val="0"/>
          <c:order val="0"/>
          <c:tx>
            <c:strRef>
              <c:f>Лист1!$A$31</c:f>
              <c:strCache>
                <c:ptCount val="1"/>
                <c:pt idx="0">
                  <c:v>Перевезено, млн. т</c:v>
                </c:pt>
              </c:strCache>
            </c:strRef>
          </c:tx>
          <c:spPr>
            <a:solidFill>
              <a:schemeClr val="accent6"/>
            </a:solidFill>
            <a:ln w="25400" cap="flat" cmpd="sng" algn="ctr">
              <a:solidFill>
                <a:schemeClr val="accent6">
                  <a:shade val="50000"/>
                </a:schemeClr>
              </a:solidFill>
              <a:prstDash val="solid"/>
            </a:ln>
            <a:effectLst/>
          </c:spPr>
          <c:invertIfNegative val="0"/>
          <c:dLbls>
            <c:txPr>
              <a:bodyPr/>
              <a:lstStyle/>
              <a:p>
                <a:pPr>
                  <a:defRPr sz="1200"/>
                </a:pPr>
                <a:endParaRPr lang="ru-RU"/>
              </a:p>
            </c:txPr>
            <c:dLblPos val="outEnd"/>
            <c:showLegendKey val="0"/>
            <c:showVal val="1"/>
            <c:showCatName val="0"/>
            <c:showSerName val="0"/>
            <c:showPercent val="0"/>
            <c:showBubbleSize val="0"/>
            <c:showLeaderLines val="0"/>
          </c:dLbls>
          <c:trendline>
            <c:name>Тренд погрузки</c:name>
            <c:spPr>
              <a:ln w="15875">
                <a:solidFill>
                  <a:srgbClr val="FF0000"/>
                </a:solidFill>
              </a:ln>
            </c:spPr>
            <c:trendlineType val="linear"/>
            <c:dispRSqr val="0"/>
            <c:dispEq val="0"/>
          </c:trendline>
          <c:cat>
            <c:numRef>
              <c:f>Лист1!$B$7:$N$7</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Лист1!$B$31:$N$31</c:f>
              <c:numCache>
                <c:formatCode>0.0</c:formatCode>
                <c:ptCount val="13"/>
                <c:pt idx="0">
                  <c:v>5878.4</c:v>
                </c:pt>
                <c:pt idx="1">
                  <c:v>6125.3</c:v>
                </c:pt>
                <c:pt idx="2">
                  <c:v>6347.7</c:v>
                </c:pt>
                <c:pt idx="3">
                  <c:v>6468.1</c:v>
                </c:pt>
                <c:pt idx="4">
                  <c:v>6567.8</c:v>
                </c:pt>
                <c:pt idx="5">
                  <c:v>6684.6</c:v>
                </c:pt>
                <c:pt idx="6">
                  <c:v>6753.3</c:v>
                </c:pt>
                <c:pt idx="7">
                  <c:v>6861.4</c:v>
                </c:pt>
                <c:pt idx="8">
                  <c:v>6893.1</c:v>
                </c:pt>
                <c:pt idx="9">
                  <c:v>5240.5</c:v>
                </c:pt>
                <c:pt idx="10">
                  <c:v>5236.3999999999996</c:v>
                </c:pt>
                <c:pt idx="11">
                  <c:v>5663.1</c:v>
                </c:pt>
                <c:pt idx="12">
                  <c:v>5841.6</c:v>
                </c:pt>
              </c:numCache>
            </c:numRef>
          </c:val>
        </c:ser>
        <c:dLbls>
          <c:showLegendKey val="0"/>
          <c:showVal val="0"/>
          <c:showCatName val="0"/>
          <c:showSerName val="0"/>
          <c:showPercent val="0"/>
          <c:showBubbleSize val="0"/>
        </c:dLbls>
        <c:gapWidth val="75"/>
        <c:axId val="107046400"/>
        <c:axId val="107047936"/>
      </c:barChart>
      <c:lineChart>
        <c:grouping val="standard"/>
        <c:varyColors val="0"/>
        <c:ser>
          <c:idx val="1"/>
          <c:order val="1"/>
          <c:tx>
            <c:strRef>
              <c:f>Лист1!$A$32</c:f>
              <c:strCache>
                <c:ptCount val="1"/>
                <c:pt idx="0">
                  <c:v>Грузооборот, млн. т-км</c:v>
                </c:pt>
              </c:strCache>
            </c:strRef>
          </c:tx>
          <c:marker>
            <c:symbol val="none"/>
          </c:marker>
          <c:trendline>
            <c:name>Тренд грузооборота</c:name>
            <c:spPr>
              <a:ln w="15875">
                <a:solidFill>
                  <a:schemeClr val="tx2"/>
                </a:solidFill>
              </a:ln>
            </c:spPr>
            <c:trendlineType val="linear"/>
            <c:dispRSqr val="0"/>
            <c:dispEq val="0"/>
          </c:trendline>
          <c:cat>
            <c:numRef>
              <c:f>Лист1!$B$7:$N$7</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Лист1!$B$32:$N$32</c:f>
              <c:numCache>
                <c:formatCode>0.0</c:formatCode>
                <c:ptCount val="13"/>
                <c:pt idx="0">
                  <c:v>152735</c:v>
                </c:pt>
                <c:pt idx="1">
                  <c:v>159852</c:v>
                </c:pt>
                <c:pt idx="2">
                  <c:v>167238</c:v>
                </c:pt>
                <c:pt idx="3">
                  <c:v>173146</c:v>
                </c:pt>
                <c:pt idx="4">
                  <c:v>182141</c:v>
                </c:pt>
                <c:pt idx="5">
                  <c:v>193597</c:v>
                </c:pt>
                <c:pt idx="6">
                  <c:v>198766</c:v>
                </c:pt>
                <c:pt idx="7">
                  <c:v>205849</c:v>
                </c:pt>
                <c:pt idx="8">
                  <c:v>216276</c:v>
                </c:pt>
                <c:pt idx="9">
                  <c:v>180136</c:v>
                </c:pt>
                <c:pt idx="10">
                  <c:v>199341</c:v>
                </c:pt>
                <c:pt idx="11">
                  <c:v>222823</c:v>
                </c:pt>
                <c:pt idx="12">
                  <c:v>248862</c:v>
                </c:pt>
              </c:numCache>
            </c:numRef>
          </c:val>
          <c:smooth val="0"/>
        </c:ser>
        <c:dLbls>
          <c:showLegendKey val="0"/>
          <c:showVal val="0"/>
          <c:showCatName val="0"/>
          <c:showSerName val="0"/>
          <c:showPercent val="0"/>
          <c:showBubbleSize val="0"/>
        </c:dLbls>
        <c:marker val="1"/>
        <c:smooth val="0"/>
        <c:axId val="107051264"/>
        <c:axId val="107049728"/>
      </c:lineChart>
      <c:catAx>
        <c:axId val="107046400"/>
        <c:scaling>
          <c:orientation val="minMax"/>
        </c:scaling>
        <c:delete val="0"/>
        <c:axPos val="b"/>
        <c:numFmt formatCode="General" sourceLinked="1"/>
        <c:majorTickMark val="none"/>
        <c:minorTickMark val="none"/>
        <c:tickLblPos val="nextTo"/>
        <c:txPr>
          <a:bodyPr/>
          <a:lstStyle/>
          <a:p>
            <a:pPr>
              <a:defRPr sz="1200"/>
            </a:pPr>
            <a:endParaRPr lang="ru-RU"/>
          </a:p>
        </c:txPr>
        <c:crossAx val="107047936"/>
        <c:crosses val="autoZero"/>
        <c:auto val="1"/>
        <c:lblAlgn val="ctr"/>
        <c:lblOffset val="100"/>
        <c:noMultiLvlLbl val="0"/>
      </c:catAx>
      <c:valAx>
        <c:axId val="107047936"/>
        <c:scaling>
          <c:orientation val="minMax"/>
          <c:min val="3000"/>
        </c:scaling>
        <c:delete val="0"/>
        <c:axPos val="l"/>
        <c:majorGridlines/>
        <c:numFmt formatCode="0.0" sourceLinked="1"/>
        <c:majorTickMark val="none"/>
        <c:minorTickMark val="none"/>
        <c:tickLblPos val="nextTo"/>
        <c:txPr>
          <a:bodyPr/>
          <a:lstStyle/>
          <a:p>
            <a:pPr>
              <a:defRPr sz="1200"/>
            </a:pPr>
            <a:endParaRPr lang="ru-RU"/>
          </a:p>
        </c:txPr>
        <c:crossAx val="107046400"/>
        <c:crosses val="autoZero"/>
        <c:crossBetween val="between"/>
      </c:valAx>
      <c:valAx>
        <c:axId val="107049728"/>
        <c:scaling>
          <c:orientation val="minMax"/>
        </c:scaling>
        <c:delete val="0"/>
        <c:axPos val="r"/>
        <c:numFmt formatCode="0.0" sourceLinked="1"/>
        <c:majorTickMark val="out"/>
        <c:minorTickMark val="none"/>
        <c:tickLblPos val="nextTo"/>
        <c:txPr>
          <a:bodyPr/>
          <a:lstStyle/>
          <a:p>
            <a:pPr>
              <a:defRPr sz="1200"/>
            </a:pPr>
            <a:endParaRPr lang="ru-RU"/>
          </a:p>
        </c:txPr>
        <c:crossAx val="107051264"/>
        <c:crosses val="max"/>
        <c:crossBetween val="between"/>
      </c:valAx>
      <c:catAx>
        <c:axId val="107051264"/>
        <c:scaling>
          <c:orientation val="minMax"/>
        </c:scaling>
        <c:delete val="1"/>
        <c:axPos val="b"/>
        <c:numFmt formatCode="General" sourceLinked="1"/>
        <c:majorTickMark val="out"/>
        <c:minorTickMark val="none"/>
        <c:tickLblPos val="nextTo"/>
        <c:crossAx val="107049728"/>
        <c:crosses val="autoZero"/>
        <c:auto val="1"/>
        <c:lblAlgn val="ctr"/>
        <c:lblOffset val="100"/>
        <c:noMultiLvlLbl val="0"/>
      </c:catAx>
    </c:plotArea>
    <c:legend>
      <c:legendPos val="b"/>
      <c:layout/>
      <c:overlay val="0"/>
      <c:txPr>
        <a:bodyPr/>
        <a:lstStyle/>
        <a:p>
          <a:pPr>
            <a:defRPr sz="1200"/>
          </a:pPr>
          <a:endParaRPr lang="ru-RU"/>
        </a:p>
      </c:txPr>
    </c:legend>
    <c:plotVisOnly val="1"/>
    <c:dispBlanksAs val="gap"/>
    <c:showDLblsOverMax val="0"/>
  </c:chart>
  <c:spPr>
    <a:blipFill dpi="0" rotWithShape="1">
      <a:blip xmlns:r="http://schemas.openxmlformats.org/officeDocument/2006/relationships" r:embed="rId1">
        <a:alphaModFix amt="26000"/>
      </a:blip>
      <a:srcRect/>
      <a:stretch>
        <a:fillRect/>
      </a:stretch>
    </a:blipFill>
  </c:spPr>
  <c:txPr>
    <a:bodyPr/>
    <a:lstStyle/>
    <a:p>
      <a:pPr>
        <a:defRPr sz="1800"/>
      </a:pPr>
      <a:endParaRPr lang="ru-RU"/>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4"/>
    </mc:Choice>
    <mc:Fallback>
      <c:style val="24"/>
    </mc:Fallback>
  </mc:AlternateContent>
  <c:chart>
    <c:title>
      <c:tx>
        <c:rich>
          <a:bodyPr/>
          <a:lstStyle/>
          <a:p>
            <a:pPr>
              <a:defRPr sz="1800"/>
            </a:pPr>
            <a:r>
              <a:rPr lang="ru-RU" sz="1800"/>
              <a:t>Динамика перевозки лома в адрес металлургических предприятий, тыс. т</a:t>
            </a:r>
          </a:p>
        </c:rich>
      </c:tx>
      <c:layout>
        <c:manualLayout>
          <c:xMode val="edge"/>
          <c:yMode val="edge"/>
          <c:x val="0.11916115600682051"/>
          <c:y val="1.579426498216616E-2"/>
        </c:manualLayout>
      </c:layout>
      <c:overlay val="0"/>
    </c:title>
    <c:autoTitleDeleted val="0"/>
    <c:plotArea>
      <c:layout/>
      <c:lineChart>
        <c:grouping val="standard"/>
        <c:varyColors val="0"/>
        <c:ser>
          <c:idx val="0"/>
          <c:order val="0"/>
          <c:tx>
            <c:strRef>
              <c:f>Лист1!$A$2</c:f>
              <c:strCache>
                <c:ptCount val="1"/>
                <c:pt idx="0">
                  <c:v>ж.д. транспортом</c:v>
                </c:pt>
              </c:strCache>
            </c:strRef>
          </c:tx>
          <c:marker>
            <c:symbol val="none"/>
          </c:marker>
          <c:dLbls>
            <c:numFmt formatCode="#,##0" sourceLinked="0"/>
            <c:dLblPos val="t"/>
            <c:showLegendKey val="0"/>
            <c:showVal val="1"/>
            <c:showCatName val="0"/>
            <c:showSerName val="0"/>
            <c:showPercent val="0"/>
            <c:showBubbleSize val="0"/>
            <c:showLeaderLines val="0"/>
          </c:dLbls>
          <c:cat>
            <c:numRef>
              <c:f>Лист1!$B$1:$D$1</c:f>
              <c:numCache>
                <c:formatCode>General</c:formatCode>
                <c:ptCount val="3"/>
                <c:pt idx="0">
                  <c:v>2011</c:v>
                </c:pt>
                <c:pt idx="1">
                  <c:v>2012</c:v>
                </c:pt>
                <c:pt idx="2">
                  <c:v>2013</c:v>
                </c:pt>
              </c:numCache>
            </c:numRef>
          </c:cat>
          <c:val>
            <c:numRef>
              <c:f>Лист1!$B$2:$D$2</c:f>
              <c:numCache>
                <c:formatCode>0.0</c:formatCode>
                <c:ptCount val="3"/>
                <c:pt idx="0">
                  <c:v>16978</c:v>
                </c:pt>
                <c:pt idx="1">
                  <c:v>16500</c:v>
                </c:pt>
                <c:pt idx="2">
                  <c:v>15628</c:v>
                </c:pt>
              </c:numCache>
            </c:numRef>
          </c:val>
          <c:smooth val="0"/>
        </c:ser>
        <c:ser>
          <c:idx val="1"/>
          <c:order val="1"/>
          <c:tx>
            <c:strRef>
              <c:f>Лист1!$A$3</c:f>
              <c:strCache>
                <c:ptCount val="1"/>
                <c:pt idx="0">
                  <c:v>автотранспортом</c:v>
                </c:pt>
              </c:strCache>
            </c:strRef>
          </c:tx>
          <c:spPr>
            <a:ln w="25400" cap="flat" cmpd="sng" algn="ctr">
              <a:solidFill>
                <a:schemeClr val="dk1"/>
              </a:solidFill>
              <a:prstDash val="solid"/>
            </a:ln>
            <a:effectLst/>
          </c:spPr>
          <c:marker>
            <c:symbol val="none"/>
          </c:marker>
          <c:dLbls>
            <c:numFmt formatCode="#,##0" sourceLinked="0"/>
            <c:dLblPos val="t"/>
            <c:showLegendKey val="0"/>
            <c:showVal val="1"/>
            <c:showCatName val="0"/>
            <c:showSerName val="0"/>
            <c:showPercent val="0"/>
            <c:showBubbleSize val="0"/>
            <c:showLeaderLines val="0"/>
          </c:dLbls>
          <c:cat>
            <c:numRef>
              <c:f>Лист1!$B$1:$D$1</c:f>
              <c:numCache>
                <c:formatCode>General</c:formatCode>
                <c:ptCount val="3"/>
                <c:pt idx="0">
                  <c:v>2011</c:v>
                </c:pt>
                <c:pt idx="1">
                  <c:v>2012</c:v>
                </c:pt>
                <c:pt idx="2">
                  <c:v>2013</c:v>
                </c:pt>
              </c:numCache>
            </c:numRef>
          </c:cat>
          <c:val>
            <c:numRef>
              <c:f>Лист1!$B$3:$D$3</c:f>
              <c:numCache>
                <c:formatCode>0.0</c:formatCode>
                <c:ptCount val="3"/>
                <c:pt idx="0">
                  <c:v>2981</c:v>
                </c:pt>
                <c:pt idx="1">
                  <c:v>3584</c:v>
                </c:pt>
                <c:pt idx="2">
                  <c:v>3798</c:v>
                </c:pt>
              </c:numCache>
            </c:numRef>
          </c:val>
          <c:smooth val="0"/>
        </c:ser>
        <c:dLbls>
          <c:dLblPos val="t"/>
          <c:showLegendKey val="0"/>
          <c:showVal val="1"/>
          <c:showCatName val="0"/>
          <c:showSerName val="0"/>
          <c:showPercent val="0"/>
          <c:showBubbleSize val="0"/>
        </c:dLbls>
        <c:marker val="1"/>
        <c:smooth val="0"/>
        <c:axId val="100838784"/>
        <c:axId val="100840576"/>
      </c:lineChart>
      <c:catAx>
        <c:axId val="100838784"/>
        <c:scaling>
          <c:orientation val="minMax"/>
        </c:scaling>
        <c:delete val="0"/>
        <c:axPos val="b"/>
        <c:numFmt formatCode="General" sourceLinked="1"/>
        <c:majorTickMark val="none"/>
        <c:minorTickMark val="none"/>
        <c:tickLblPos val="nextTo"/>
        <c:crossAx val="100840576"/>
        <c:crosses val="autoZero"/>
        <c:auto val="1"/>
        <c:lblAlgn val="ctr"/>
        <c:lblOffset val="100"/>
        <c:noMultiLvlLbl val="0"/>
      </c:catAx>
      <c:valAx>
        <c:axId val="100840576"/>
        <c:scaling>
          <c:orientation val="minMax"/>
        </c:scaling>
        <c:delete val="0"/>
        <c:axPos val="l"/>
        <c:majorGridlines/>
        <c:numFmt formatCode="#,##0" sourceLinked="0"/>
        <c:majorTickMark val="none"/>
        <c:minorTickMark val="none"/>
        <c:tickLblPos val="nextTo"/>
        <c:crossAx val="100838784"/>
        <c:crosses val="autoZero"/>
        <c:crossBetween val="between"/>
      </c:valAx>
    </c:plotArea>
    <c:legend>
      <c:legendPos val="b"/>
      <c:layout/>
      <c:overlay val="0"/>
    </c:legend>
    <c:plotVisOnly val="1"/>
    <c:dispBlanksAs val="gap"/>
    <c:showDLblsOverMax val="0"/>
  </c:chart>
  <c:spPr>
    <a:blipFill dpi="0" rotWithShape="1">
      <a:blip xmlns:r="http://schemas.openxmlformats.org/officeDocument/2006/relationships" r:embed="rId1">
        <a:alphaModFix amt="37000"/>
      </a:blip>
      <a:srcRect/>
      <a:stretch>
        <a:fillRect/>
      </a:stretch>
    </a:blipFill>
  </c:spPr>
  <c:txPr>
    <a:bodyPr/>
    <a:lstStyle/>
    <a:p>
      <a:pPr>
        <a:defRPr sz="1800"/>
      </a:pPr>
      <a:endParaRPr lang="ru-RU"/>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i="1"/>
            </a:pPr>
            <a:r>
              <a:rPr lang="ru-RU" sz="1400" i="1"/>
              <a:t>Динамика количества речных судов и среднего возраста</a:t>
            </a:r>
          </a:p>
        </c:rich>
      </c:tx>
      <c:layout>
        <c:manualLayout>
          <c:xMode val="edge"/>
          <c:yMode val="edge"/>
          <c:x val="0.27336819434375298"/>
          <c:y val="1.5964877270005985E-2"/>
        </c:manualLayout>
      </c:layout>
      <c:overlay val="0"/>
    </c:title>
    <c:autoTitleDeleted val="0"/>
    <c:plotArea>
      <c:layout/>
      <c:barChart>
        <c:barDir val="col"/>
        <c:grouping val="clustered"/>
        <c:varyColors val="0"/>
        <c:ser>
          <c:idx val="1"/>
          <c:order val="1"/>
          <c:tx>
            <c:strRef>
              <c:f>Лист1!$A$4</c:f>
              <c:strCache>
                <c:ptCount val="1"/>
                <c:pt idx="0">
                  <c:v>Средний возраст, лет</c:v>
                </c:pt>
              </c:strCache>
            </c:strRef>
          </c:tx>
          <c:spPr>
            <a:gradFill rotWithShape="1">
              <a:gsLst>
                <a:gs pos="0">
                  <a:schemeClr val="accent6">
                    <a:shade val="51000"/>
                    <a:satMod val="130000"/>
                  </a:schemeClr>
                </a:gs>
                <a:gs pos="80000">
                  <a:schemeClr val="accent6">
                    <a:shade val="93000"/>
                    <a:satMod val="130000"/>
                  </a:schemeClr>
                </a:gs>
                <a:gs pos="100000">
                  <a:schemeClr val="bg1">
                    <a:lumMod val="9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c:spPr>
          <c:invertIfNegative val="0"/>
          <c:cat>
            <c:numRef>
              <c:f>Лист1!$B$2:$R$2</c:f>
              <c:numCache>
                <c:formatCode>General</c:formatCode>
                <c:ptCount val="17"/>
                <c:pt idx="0">
                  <c:v>1980</c:v>
                </c:pt>
                <c:pt idx="1">
                  <c:v>1990</c:v>
                </c:pt>
                <c:pt idx="2">
                  <c:v>1994</c:v>
                </c:pt>
                <c:pt idx="3">
                  <c:v>1996</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numCache>
            </c:numRef>
          </c:cat>
          <c:val>
            <c:numRef>
              <c:f>Лист1!$B$4:$R$4</c:f>
              <c:numCache>
                <c:formatCode>General</c:formatCode>
                <c:ptCount val="17"/>
                <c:pt idx="0">
                  <c:v>14.9</c:v>
                </c:pt>
                <c:pt idx="1">
                  <c:v>18.940000000000001</c:v>
                </c:pt>
                <c:pt idx="2">
                  <c:v>22.88</c:v>
                </c:pt>
                <c:pt idx="3">
                  <c:v>23.12</c:v>
                </c:pt>
                <c:pt idx="4">
                  <c:v>23.95</c:v>
                </c:pt>
                <c:pt idx="5">
                  <c:v>24.46</c:v>
                </c:pt>
                <c:pt idx="6">
                  <c:v>24.72</c:v>
                </c:pt>
                <c:pt idx="7">
                  <c:v>25.58</c:v>
                </c:pt>
                <c:pt idx="8">
                  <c:v>24.72</c:v>
                </c:pt>
                <c:pt idx="9">
                  <c:v>25.58</c:v>
                </c:pt>
                <c:pt idx="10">
                  <c:v>27.24</c:v>
                </c:pt>
                <c:pt idx="11">
                  <c:v>28.3</c:v>
                </c:pt>
                <c:pt idx="12">
                  <c:v>29.2</c:v>
                </c:pt>
                <c:pt idx="13">
                  <c:v>29.8</c:v>
                </c:pt>
                <c:pt idx="14">
                  <c:v>30.6</c:v>
                </c:pt>
                <c:pt idx="15">
                  <c:v>31.52</c:v>
                </c:pt>
                <c:pt idx="16">
                  <c:v>32.43</c:v>
                </c:pt>
              </c:numCache>
            </c:numRef>
          </c:val>
        </c:ser>
        <c:dLbls>
          <c:showLegendKey val="0"/>
          <c:showVal val="0"/>
          <c:showCatName val="0"/>
          <c:showSerName val="0"/>
          <c:showPercent val="0"/>
          <c:showBubbleSize val="0"/>
        </c:dLbls>
        <c:gapWidth val="75"/>
        <c:axId val="24594688"/>
        <c:axId val="24593152"/>
      </c:barChart>
      <c:lineChart>
        <c:grouping val="standard"/>
        <c:varyColors val="0"/>
        <c:ser>
          <c:idx val="0"/>
          <c:order val="0"/>
          <c:tx>
            <c:strRef>
              <c:f>Лист1!$A$3</c:f>
              <c:strCache>
                <c:ptCount val="1"/>
                <c:pt idx="0">
                  <c:v>Количество судов, ед.</c:v>
                </c:pt>
              </c:strCache>
            </c:strRef>
          </c:tx>
          <c:spPr>
            <a:ln>
              <a:solidFill>
                <a:srgbClr val="C00000"/>
              </a:solidFill>
            </a:ln>
          </c:spPr>
          <c:marker>
            <c:symbol val="none"/>
          </c:marker>
          <c:cat>
            <c:numRef>
              <c:f>Лист1!$B$2:$R$2</c:f>
              <c:numCache>
                <c:formatCode>General</c:formatCode>
                <c:ptCount val="17"/>
                <c:pt idx="0">
                  <c:v>1980</c:v>
                </c:pt>
                <c:pt idx="1">
                  <c:v>1990</c:v>
                </c:pt>
                <c:pt idx="2">
                  <c:v>1994</c:v>
                </c:pt>
                <c:pt idx="3">
                  <c:v>1996</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numCache>
            </c:numRef>
          </c:cat>
          <c:val>
            <c:numRef>
              <c:f>Лист1!$B$3:$R$3</c:f>
              <c:numCache>
                <c:formatCode>General</c:formatCode>
                <c:ptCount val="17"/>
                <c:pt idx="0">
                  <c:v>48000</c:v>
                </c:pt>
                <c:pt idx="1">
                  <c:v>44654</c:v>
                </c:pt>
                <c:pt idx="2">
                  <c:v>41308</c:v>
                </c:pt>
                <c:pt idx="3">
                  <c:v>37920</c:v>
                </c:pt>
                <c:pt idx="4">
                  <c:v>34034</c:v>
                </c:pt>
                <c:pt idx="5">
                  <c:v>32334</c:v>
                </c:pt>
                <c:pt idx="6">
                  <c:v>30325</c:v>
                </c:pt>
                <c:pt idx="7">
                  <c:v>29768</c:v>
                </c:pt>
                <c:pt idx="8">
                  <c:v>29657</c:v>
                </c:pt>
                <c:pt idx="9">
                  <c:v>29152</c:v>
                </c:pt>
                <c:pt idx="10">
                  <c:v>28776</c:v>
                </c:pt>
                <c:pt idx="11">
                  <c:v>28336</c:v>
                </c:pt>
                <c:pt idx="12">
                  <c:v>28215</c:v>
                </c:pt>
                <c:pt idx="13">
                  <c:v>26150</c:v>
                </c:pt>
                <c:pt idx="14">
                  <c:v>25818</c:v>
                </c:pt>
                <c:pt idx="15">
                  <c:v>25663</c:v>
                </c:pt>
                <c:pt idx="16">
                  <c:v>23851</c:v>
                </c:pt>
              </c:numCache>
            </c:numRef>
          </c:val>
          <c:smooth val="0"/>
        </c:ser>
        <c:dLbls>
          <c:showLegendKey val="0"/>
          <c:showVal val="0"/>
          <c:showCatName val="0"/>
          <c:showSerName val="0"/>
          <c:showPercent val="0"/>
          <c:showBubbleSize val="0"/>
        </c:dLbls>
        <c:marker val="1"/>
        <c:smooth val="0"/>
        <c:axId val="24557056"/>
        <c:axId val="24558592"/>
      </c:lineChart>
      <c:catAx>
        <c:axId val="24557056"/>
        <c:scaling>
          <c:orientation val="minMax"/>
        </c:scaling>
        <c:delete val="0"/>
        <c:axPos val="b"/>
        <c:numFmt formatCode="General" sourceLinked="1"/>
        <c:majorTickMark val="none"/>
        <c:minorTickMark val="none"/>
        <c:tickLblPos val="nextTo"/>
        <c:crossAx val="24558592"/>
        <c:crosses val="autoZero"/>
        <c:auto val="1"/>
        <c:lblAlgn val="ctr"/>
        <c:lblOffset val="100"/>
        <c:noMultiLvlLbl val="0"/>
      </c:catAx>
      <c:valAx>
        <c:axId val="24558592"/>
        <c:scaling>
          <c:orientation val="minMax"/>
        </c:scaling>
        <c:delete val="0"/>
        <c:axPos val="l"/>
        <c:majorGridlines/>
        <c:numFmt formatCode="General" sourceLinked="1"/>
        <c:majorTickMark val="none"/>
        <c:minorTickMark val="none"/>
        <c:tickLblPos val="nextTo"/>
        <c:spPr>
          <a:ln w="9525">
            <a:noFill/>
          </a:ln>
        </c:spPr>
        <c:crossAx val="24557056"/>
        <c:crosses val="autoZero"/>
        <c:crossBetween val="between"/>
      </c:valAx>
      <c:valAx>
        <c:axId val="24593152"/>
        <c:scaling>
          <c:orientation val="minMax"/>
          <c:min val="10"/>
        </c:scaling>
        <c:delete val="0"/>
        <c:axPos val="r"/>
        <c:numFmt formatCode="General" sourceLinked="1"/>
        <c:majorTickMark val="out"/>
        <c:minorTickMark val="none"/>
        <c:tickLblPos val="nextTo"/>
        <c:crossAx val="24594688"/>
        <c:crosses val="max"/>
        <c:crossBetween val="between"/>
      </c:valAx>
      <c:catAx>
        <c:axId val="24594688"/>
        <c:scaling>
          <c:orientation val="minMax"/>
        </c:scaling>
        <c:delete val="1"/>
        <c:axPos val="b"/>
        <c:numFmt formatCode="General" sourceLinked="1"/>
        <c:majorTickMark val="out"/>
        <c:minorTickMark val="none"/>
        <c:tickLblPos val="nextTo"/>
        <c:crossAx val="24593152"/>
        <c:crosses val="autoZero"/>
        <c:auto val="1"/>
        <c:lblAlgn val="ctr"/>
        <c:lblOffset val="100"/>
        <c:noMultiLvlLbl val="0"/>
      </c:catAx>
    </c:plotArea>
    <c:legend>
      <c:legendPos val="b"/>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CB4776-80F5-462C-9455-1D73F1465D0D}"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ru-RU"/>
        </a:p>
      </dgm:t>
    </dgm:pt>
    <dgm:pt modelId="{80A085EF-8DDC-49CD-8CDA-3AAC5A2E0AD5}">
      <dgm:prSet phldrT="[Текст]" custT="1"/>
      <dgm:spPr>
        <a:gradFill rotWithShape="0">
          <a:gsLst>
            <a:gs pos="0">
              <a:srgbClr val="FFC000"/>
            </a:gs>
            <a:gs pos="95000">
              <a:schemeClr val="bg1">
                <a:lumMod val="95000"/>
              </a:schemeClr>
            </a:gs>
          </a:gsLst>
          <a:lin ang="0" scaled="1"/>
        </a:gradFill>
      </dgm:spPr>
      <dgm:t>
        <a:bodyPr/>
        <a:lstStyle/>
        <a:p>
          <a:r>
            <a:rPr lang="ru-RU" sz="2200" b="1" dirty="0" smtClean="0">
              <a:solidFill>
                <a:schemeClr val="tx1"/>
              </a:solidFill>
            </a:rPr>
            <a:t>Причины слабого развития контейнерных перевозок в РФ</a:t>
          </a:r>
          <a:endParaRPr lang="ru-RU" sz="2200" dirty="0">
            <a:solidFill>
              <a:schemeClr val="tx1"/>
            </a:solidFill>
          </a:endParaRPr>
        </a:p>
      </dgm:t>
    </dgm:pt>
    <dgm:pt modelId="{A5067CB3-9F49-4594-8F68-CE0A1114C794}" type="parTrans" cxnId="{4A97E95F-3B61-4D08-9F11-B9CCC4AB6875}">
      <dgm:prSet/>
      <dgm:spPr/>
      <dgm:t>
        <a:bodyPr/>
        <a:lstStyle/>
        <a:p>
          <a:endParaRPr lang="ru-RU"/>
        </a:p>
      </dgm:t>
    </dgm:pt>
    <dgm:pt modelId="{E1D1DC55-A9C2-4DDD-B727-064B1017F4A0}" type="sibTrans" cxnId="{4A97E95F-3B61-4D08-9F11-B9CCC4AB6875}">
      <dgm:prSet/>
      <dgm:spPr/>
      <dgm:t>
        <a:bodyPr/>
        <a:lstStyle/>
        <a:p>
          <a:endParaRPr lang="ru-RU"/>
        </a:p>
      </dgm:t>
    </dgm:pt>
    <dgm:pt modelId="{9A50FBF6-97CA-4193-8117-C2F42E014EF9}">
      <dgm:prSet phldrT="[Текст]"/>
      <dgm:spPr>
        <a:gradFill rotWithShape="0">
          <a:gsLst>
            <a:gs pos="0">
              <a:srgbClr val="FFC000"/>
            </a:gs>
            <a:gs pos="95000">
              <a:schemeClr val="bg1">
                <a:lumMod val="95000"/>
              </a:schemeClr>
            </a:gs>
          </a:gsLst>
          <a:lin ang="0" scaled="1"/>
        </a:gradFill>
      </dgm:spPr>
      <dgm:t>
        <a:bodyPr/>
        <a:lstStyle/>
        <a:p>
          <a:r>
            <a:rPr lang="ru-RU" b="1" dirty="0" smtClean="0">
              <a:solidFill>
                <a:schemeClr val="tx1"/>
              </a:solidFill>
            </a:rPr>
            <a:t>низкая доля перевозок готовой не сырьевой продукции, в том числе и на экспорт, </a:t>
          </a:r>
          <a:endParaRPr lang="ru-RU" dirty="0">
            <a:solidFill>
              <a:schemeClr val="tx1"/>
            </a:solidFill>
          </a:endParaRPr>
        </a:p>
      </dgm:t>
    </dgm:pt>
    <dgm:pt modelId="{6E2360E1-177D-4546-9DAB-E55C91863458}" type="parTrans" cxnId="{A55CD0E6-5D5C-42A3-8B50-8F8E24465961}">
      <dgm:prSet/>
      <dgm:spPr>
        <a:ln>
          <a:solidFill>
            <a:srgbClr val="FF0000"/>
          </a:solidFill>
          <a:headEnd type="triangle"/>
          <a:tailEnd type="triangle"/>
        </a:ln>
      </dgm:spPr>
      <dgm:t>
        <a:bodyPr/>
        <a:lstStyle/>
        <a:p>
          <a:endParaRPr lang="ru-RU"/>
        </a:p>
      </dgm:t>
    </dgm:pt>
    <dgm:pt modelId="{4A486C34-DCFF-46E2-8DA4-67805B1197E7}" type="sibTrans" cxnId="{A55CD0E6-5D5C-42A3-8B50-8F8E24465961}">
      <dgm:prSet/>
      <dgm:spPr/>
      <dgm:t>
        <a:bodyPr/>
        <a:lstStyle/>
        <a:p>
          <a:endParaRPr lang="ru-RU"/>
        </a:p>
      </dgm:t>
    </dgm:pt>
    <dgm:pt modelId="{FC32E2A5-08F9-4C4A-87FE-9868FC005B66}">
      <dgm:prSet phldrT="[Текст]"/>
      <dgm:spPr>
        <a:gradFill rotWithShape="0">
          <a:gsLst>
            <a:gs pos="0">
              <a:srgbClr val="FFC000"/>
            </a:gs>
            <a:gs pos="95000">
              <a:schemeClr val="bg1">
                <a:lumMod val="95000"/>
              </a:schemeClr>
            </a:gs>
          </a:gsLst>
          <a:lin ang="0" scaled="1"/>
        </a:gradFill>
      </dgm:spPr>
      <dgm:t>
        <a:bodyPr/>
        <a:lstStyle/>
        <a:p>
          <a:r>
            <a:rPr lang="ru-RU" b="1" dirty="0" smtClean="0">
              <a:solidFill>
                <a:schemeClr val="tx1"/>
              </a:solidFill>
            </a:rPr>
            <a:t>слабое развитие инфраструктуры</a:t>
          </a:r>
          <a:endParaRPr lang="ru-RU" dirty="0">
            <a:solidFill>
              <a:schemeClr val="tx1"/>
            </a:solidFill>
          </a:endParaRPr>
        </a:p>
      </dgm:t>
    </dgm:pt>
    <dgm:pt modelId="{9A48120A-9DC7-4125-B1B6-6EF50AD7DB70}" type="parTrans" cxnId="{764133AE-B442-440E-B6B0-7952165D96D9}">
      <dgm:prSet/>
      <dgm:spPr>
        <a:ln>
          <a:solidFill>
            <a:srgbClr val="FF0000"/>
          </a:solidFill>
          <a:headEnd type="triangle"/>
          <a:tailEnd type="triangle"/>
        </a:ln>
      </dgm:spPr>
      <dgm:t>
        <a:bodyPr/>
        <a:lstStyle/>
        <a:p>
          <a:endParaRPr lang="ru-RU"/>
        </a:p>
      </dgm:t>
    </dgm:pt>
    <dgm:pt modelId="{63A3B60B-1487-4F7C-A262-1D6F9AABFAAE}" type="sibTrans" cxnId="{764133AE-B442-440E-B6B0-7952165D96D9}">
      <dgm:prSet/>
      <dgm:spPr/>
      <dgm:t>
        <a:bodyPr/>
        <a:lstStyle/>
        <a:p>
          <a:endParaRPr lang="ru-RU"/>
        </a:p>
      </dgm:t>
    </dgm:pt>
    <dgm:pt modelId="{8F64DDB4-E28B-4E5A-BA74-D15183B72141}">
      <dgm:prSet phldrT="[Текст]"/>
      <dgm:spPr>
        <a:gradFill rotWithShape="0">
          <a:gsLst>
            <a:gs pos="0">
              <a:srgbClr val="FFC000"/>
            </a:gs>
            <a:gs pos="95000">
              <a:schemeClr val="bg1">
                <a:lumMod val="95000"/>
              </a:schemeClr>
            </a:gs>
          </a:gsLst>
          <a:lin ang="0" scaled="1"/>
        </a:gradFill>
      </dgm:spPr>
      <dgm:t>
        <a:bodyPr/>
        <a:lstStyle/>
        <a:p>
          <a:r>
            <a:rPr lang="ru-RU" b="1" dirty="0" smtClean="0">
              <a:solidFill>
                <a:schemeClr val="tx1"/>
              </a:solidFill>
            </a:rPr>
            <a:t>отсутствие стимулирования развития контейнерных перевозок со стороны государства в части снижения тарифов на контейнерные перевозки</a:t>
          </a:r>
          <a:endParaRPr lang="ru-RU" dirty="0">
            <a:solidFill>
              <a:schemeClr val="tx1"/>
            </a:solidFill>
          </a:endParaRPr>
        </a:p>
      </dgm:t>
    </dgm:pt>
    <dgm:pt modelId="{F11741FB-7E3E-4DEA-972E-0885B137A2FA}" type="parTrans" cxnId="{19F4DA9E-A31A-4AEB-9CD8-4E66868DF858}">
      <dgm:prSet/>
      <dgm:spPr>
        <a:ln>
          <a:solidFill>
            <a:srgbClr val="FF0000"/>
          </a:solidFill>
          <a:headEnd type="triangle"/>
          <a:tailEnd type="triangle"/>
        </a:ln>
      </dgm:spPr>
      <dgm:t>
        <a:bodyPr/>
        <a:lstStyle/>
        <a:p>
          <a:endParaRPr lang="ru-RU"/>
        </a:p>
      </dgm:t>
    </dgm:pt>
    <dgm:pt modelId="{FCDD5810-223B-4C8C-A3AF-05C77CDB6CA5}" type="sibTrans" cxnId="{19F4DA9E-A31A-4AEB-9CD8-4E66868DF858}">
      <dgm:prSet/>
      <dgm:spPr/>
      <dgm:t>
        <a:bodyPr/>
        <a:lstStyle/>
        <a:p>
          <a:endParaRPr lang="ru-RU"/>
        </a:p>
      </dgm:t>
    </dgm:pt>
    <dgm:pt modelId="{BC63CDE3-AB92-4358-AC2F-450C8F74BD54}" type="pres">
      <dgm:prSet presAssocID="{43CB4776-80F5-462C-9455-1D73F1465D0D}" presName="Name0" presStyleCnt="0">
        <dgm:presLayoutVars>
          <dgm:chPref val="1"/>
          <dgm:dir/>
          <dgm:animOne val="branch"/>
          <dgm:animLvl val="lvl"/>
          <dgm:resizeHandles val="exact"/>
        </dgm:presLayoutVars>
      </dgm:prSet>
      <dgm:spPr/>
      <dgm:t>
        <a:bodyPr/>
        <a:lstStyle/>
        <a:p>
          <a:endParaRPr lang="ru-RU"/>
        </a:p>
      </dgm:t>
    </dgm:pt>
    <dgm:pt modelId="{F1FF001F-8C1A-4AD1-AD0C-C382C2085940}" type="pres">
      <dgm:prSet presAssocID="{80A085EF-8DDC-49CD-8CDA-3AAC5A2E0AD5}" presName="root1" presStyleCnt="0"/>
      <dgm:spPr/>
    </dgm:pt>
    <dgm:pt modelId="{3A93A125-1A09-447A-984B-D7E880EA2F8B}" type="pres">
      <dgm:prSet presAssocID="{80A085EF-8DDC-49CD-8CDA-3AAC5A2E0AD5}" presName="LevelOneTextNode" presStyleLbl="node0" presStyleIdx="0" presStyleCnt="1" custAng="5400000" custScaleX="268799" custScaleY="63446" custLinFactX="-15960" custLinFactNeighborX="-100000" custLinFactNeighborY="-1131">
        <dgm:presLayoutVars>
          <dgm:chPref val="3"/>
        </dgm:presLayoutVars>
      </dgm:prSet>
      <dgm:spPr/>
      <dgm:t>
        <a:bodyPr/>
        <a:lstStyle/>
        <a:p>
          <a:endParaRPr lang="ru-RU"/>
        </a:p>
      </dgm:t>
    </dgm:pt>
    <dgm:pt modelId="{661F2A4E-52D8-4E78-AE6E-B101413C56AD}" type="pres">
      <dgm:prSet presAssocID="{80A085EF-8DDC-49CD-8CDA-3AAC5A2E0AD5}" presName="level2hierChild" presStyleCnt="0"/>
      <dgm:spPr/>
    </dgm:pt>
    <dgm:pt modelId="{8436A493-E07B-465F-A1CF-4BD4FF7388DD}" type="pres">
      <dgm:prSet presAssocID="{6E2360E1-177D-4546-9DAB-E55C91863458}" presName="conn2-1" presStyleLbl="parChTrans1D2" presStyleIdx="0" presStyleCnt="3"/>
      <dgm:spPr/>
      <dgm:t>
        <a:bodyPr/>
        <a:lstStyle/>
        <a:p>
          <a:endParaRPr lang="ru-RU"/>
        </a:p>
      </dgm:t>
    </dgm:pt>
    <dgm:pt modelId="{A00E4DA7-7F22-456D-9664-A49A0D246907}" type="pres">
      <dgm:prSet presAssocID="{6E2360E1-177D-4546-9DAB-E55C91863458}" presName="connTx" presStyleLbl="parChTrans1D2" presStyleIdx="0" presStyleCnt="3"/>
      <dgm:spPr/>
      <dgm:t>
        <a:bodyPr/>
        <a:lstStyle/>
        <a:p>
          <a:endParaRPr lang="ru-RU"/>
        </a:p>
      </dgm:t>
    </dgm:pt>
    <dgm:pt modelId="{C754A327-E635-4858-BDCD-2180E6961F48}" type="pres">
      <dgm:prSet presAssocID="{9A50FBF6-97CA-4193-8117-C2F42E014EF9}" presName="root2" presStyleCnt="0"/>
      <dgm:spPr/>
    </dgm:pt>
    <dgm:pt modelId="{AE062F73-E821-41FF-AD7F-EB46BC995024}" type="pres">
      <dgm:prSet presAssocID="{9A50FBF6-97CA-4193-8117-C2F42E014EF9}" presName="LevelTwoTextNode" presStyleLbl="node2" presStyleIdx="0" presStyleCnt="3" custScaleX="148496" custLinFactNeighborX="2551" custLinFactNeighborY="-781">
        <dgm:presLayoutVars>
          <dgm:chPref val="3"/>
        </dgm:presLayoutVars>
      </dgm:prSet>
      <dgm:spPr/>
      <dgm:t>
        <a:bodyPr/>
        <a:lstStyle/>
        <a:p>
          <a:endParaRPr lang="ru-RU"/>
        </a:p>
      </dgm:t>
    </dgm:pt>
    <dgm:pt modelId="{82614925-1634-44BA-ADC8-300BEB5A20F5}" type="pres">
      <dgm:prSet presAssocID="{9A50FBF6-97CA-4193-8117-C2F42E014EF9}" presName="level3hierChild" presStyleCnt="0"/>
      <dgm:spPr/>
    </dgm:pt>
    <dgm:pt modelId="{DE16A2C6-2E75-4069-84C9-D855BCFA351B}" type="pres">
      <dgm:prSet presAssocID="{9A48120A-9DC7-4125-B1B6-6EF50AD7DB70}" presName="conn2-1" presStyleLbl="parChTrans1D2" presStyleIdx="1" presStyleCnt="3"/>
      <dgm:spPr/>
      <dgm:t>
        <a:bodyPr/>
        <a:lstStyle/>
        <a:p>
          <a:endParaRPr lang="ru-RU"/>
        </a:p>
      </dgm:t>
    </dgm:pt>
    <dgm:pt modelId="{868A290A-D222-40E7-980E-BA206F0FF52F}" type="pres">
      <dgm:prSet presAssocID="{9A48120A-9DC7-4125-B1B6-6EF50AD7DB70}" presName="connTx" presStyleLbl="parChTrans1D2" presStyleIdx="1" presStyleCnt="3"/>
      <dgm:spPr/>
      <dgm:t>
        <a:bodyPr/>
        <a:lstStyle/>
        <a:p>
          <a:endParaRPr lang="ru-RU"/>
        </a:p>
      </dgm:t>
    </dgm:pt>
    <dgm:pt modelId="{2E349603-03FD-4D12-A6A5-8B9D135047A4}" type="pres">
      <dgm:prSet presAssocID="{FC32E2A5-08F9-4C4A-87FE-9868FC005B66}" presName="root2" presStyleCnt="0"/>
      <dgm:spPr/>
    </dgm:pt>
    <dgm:pt modelId="{B70F6DAF-E4EE-4239-B229-DBD2CCF25FE6}" type="pres">
      <dgm:prSet presAssocID="{FC32E2A5-08F9-4C4A-87FE-9868FC005B66}" presName="LevelTwoTextNode" presStyleLbl="node2" presStyleIdx="1" presStyleCnt="3" custScaleX="149207" custLinFactNeighborX="3781" custLinFactNeighborY="-4731">
        <dgm:presLayoutVars>
          <dgm:chPref val="3"/>
        </dgm:presLayoutVars>
      </dgm:prSet>
      <dgm:spPr/>
      <dgm:t>
        <a:bodyPr/>
        <a:lstStyle/>
        <a:p>
          <a:endParaRPr lang="ru-RU"/>
        </a:p>
      </dgm:t>
    </dgm:pt>
    <dgm:pt modelId="{D662318D-A21A-4474-A927-8D0BB9246F19}" type="pres">
      <dgm:prSet presAssocID="{FC32E2A5-08F9-4C4A-87FE-9868FC005B66}" presName="level3hierChild" presStyleCnt="0"/>
      <dgm:spPr/>
    </dgm:pt>
    <dgm:pt modelId="{DC66754B-0F81-4F89-946E-BEE6F9C6D03D}" type="pres">
      <dgm:prSet presAssocID="{F11741FB-7E3E-4DEA-972E-0885B137A2FA}" presName="conn2-1" presStyleLbl="parChTrans1D2" presStyleIdx="2" presStyleCnt="3"/>
      <dgm:spPr/>
      <dgm:t>
        <a:bodyPr/>
        <a:lstStyle/>
        <a:p>
          <a:endParaRPr lang="ru-RU"/>
        </a:p>
      </dgm:t>
    </dgm:pt>
    <dgm:pt modelId="{E3406674-586F-45A7-AF08-E05C7169FE3B}" type="pres">
      <dgm:prSet presAssocID="{F11741FB-7E3E-4DEA-972E-0885B137A2FA}" presName="connTx" presStyleLbl="parChTrans1D2" presStyleIdx="2" presStyleCnt="3"/>
      <dgm:spPr/>
      <dgm:t>
        <a:bodyPr/>
        <a:lstStyle/>
        <a:p>
          <a:endParaRPr lang="ru-RU"/>
        </a:p>
      </dgm:t>
    </dgm:pt>
    <dgm:pt modelId="{73EA3A52-CFD2-4086-A53A-B699D22674C1}" type="pres">
      <dgm:prSet presAssocID="{8F64DDB4-E28B-4E5A-BA74-D15183B72141}" presName="root2" presStyleCnt="0"/>
      <dgm:spPr/>
    </dgm:pt>
    <dgm:pt modelId="{C0E9ECC0-837D-403D-8A02-9D83BD0F54A1}" type="pres">
      <dgm:prSet presAssocID="{8F64DDB4-E28B-4E5A-BA74-D15183B72141}" presName="LevelTwoTextNode" presStyleLbl="node2" presStyleIdx="2" presStyleCnt="3" custScaleX="149207" custLinFactNeighborX="3781" custLinFactNeighborY="-13591">
        <dgm:presLayoutVars>
          <dgm:chPref val="3"/>
        </dgm:presLayoutVars>
      </dgm:prSet>
      <dgm:spPr/>
      <dgm:t>
        <a:bodyPr/>
        <a:lstStyle/>
        <a:p>
          <a:endParaRPr lang="ru-RU"/>
        </a:p>
      </dgm:t>
    </dgm:pt>
    <dgm:pt modelId="{5C4F6EF8-2513-4125-BB3D-A72CD5AE1E23}" type="pres">
      <dgm:prSet presAssocID="{8F64DDB4-E28B-4E5A-BA74-D15183B72141}" presName="level3hierChild" presStyleCnt="0"/>
      <dgm:spPr/>
    </dgm:pt>
  </dgm:ptLst>
  <dgm:cxnLst>
    <dgm:cxn modelId="{718E2E57-E183-494B-ACC4-5A6DD2ACCED1}" type="presOf" srcId="{F11741FB-7E3E-4DEA-972E-0885B137A2FA}" destId="{E3406674-586F-45A7-AF08-E05C7169FE3B}" srcOrd="1" destOrd="0" presId="urn:microsoft.com/office/officeart/2008/layout/HorizontalMultiLevelHierarchy"/>
    <dgm:cxn modelId="{527C7FCA-A913-422D-8E1E-E5A5E72147A5}" type="presOf" srcId="{6E2360E1-177D-4546-9DAB-E55C91863458}" destId="{8436A493-E07B-465F-A1CF-4BD4FF7388DD}" srcOrd="0" destOrd="0" presId="urn:microsoft.com/office/officeart/2008/layout/HorizontalMultiLevelHierarchy"/>
    <dgm:cxn modelId="{92FBFFAA-96A7-4C80-A791-BF3C1481312B}" type="presOf" srcId="{F11741FB-7E3E-4DEA-972E-0885B137A2FA}" destId="{DC66754B-0F81-4F89-946E-BEE6F9C6D03D}" srcOrd="0" destOrd="0" presId="urn:microsoft.com/office/officeart/2008/layout/HorizontalMultiLevelHierarchy"/>
    <dgm:cxn modelId="{E0F640DC-AB06-4B8E-B28E-7AA2A3F98A86}" type="presOf" srcId="{8F64DDB4-E28B-4E5A-BA74-D15183B72141}" destId="{C0E9ECC0-837D-403D-8A02-9D83BD0F54A1}" srcOrd="0" destOrd="0" presId="urn:microsoft.com/office/officeart/2008/layout/HorizontalMultiLevelHierarchy"/>
    <dgm:cxn modelId="{345104CB-C861-400C-A6BD-E87CFFA38AC5}" type="presOf" srcId="{9A48120A-9DC7-4125-B1B6-6EF50AD7DB70}" destId="{DE16A2C6-2E75-4069-84C9-D855BCFA351B}" srcOrd="0" destOrd="0" presId="urn:microsoft.com/office/officeart/2008/layout/HorizontalMultiLevelHierarchy"/>
    <dgm:cxn modelId="{0B29E02D-B257-48D7-A264-791A5DF29824}" type="presOf" srcId="{9A50FBF6-97CA-4193-8117-C2F42E014EF9}" destId="{AE062F73-E821-41FF-AD7F-EB46BC995024}" srcOrd="0" destOrd="0" presId="urn:microsoft.com/office/officeart/2008/layout/HorizontalMultiLevelHierarchy"/>
    <dgm:cxn modelId="{A55CD0E6-5D5C-42A3-8B50-8F8E24465961}" srcId="{80A085EF-8DDC-49CD-8CDA-3AAC5A2E0AD5}" destId="{9A50FBF6-97CA-4193-8117-C2F42E014EF9}" srcOrd="0" destOrd="0" parTransId="{6E2360E1-177D-4546-9DAB-E55C91863458}" sibTransId="{4A486C34-DCFF-46E2-8DA4-67805B1197E7}"/>
    <dgm:cxn modelId="{19F4DA9E-A31A-4AEB-9CD8-4E66868DF858}" srcId="{80A085EF-8DDC-49CD-8CDA-3AAC5A2E0AD5}" destId="{8F64DDB4-E28B-4E5A-BA74-D15183B72141}" srcOrd="2" destOrd="0" parTransId="{F11741FB-7E3E-4DEA-972E-0885B137A2FA}" sibTransId="{FCDD5810-223B-4C8C-A3AF-05C77CDB6CA5}"/>
    <dgm:cxn modelId="{AF0AD90E-637C-4BDF-AF4C-6FD9A550C68A}" type="presOf" srcId="{FC32E2A5-08F9-4C4A-87FE-9868FC005B66}" destId="{B70F6DAF-E4EE-4239-B229-DBD2CCF25FE6}" srcOrd="0" destOrd="0" presId="urn:microsoft.com/office/officeart/2008/layout/HorizontalMultiLevelHierarchy"/>
    <dgm:cxn modelId="{4A97E95F-3B61-4D08-9F11-B9CCC4AB6875}" srcId="{43CB4776-80F5-462C-9455-1D73F1465D0D}" destId="{80A085EF-8DDC-49CD-8CDA-3AAC5A2E0AD5}" srcOrd="0" destOrd="0" parTransId="{A5067CB3-9F49-4594-8F68-CE0A1114C794}" sibTransId="{E1D1DC55-A9C2-4DDD-B727-064B1017F4A0}"/>
    <dgm:cxn modelId="{1430DBDB-DBA1-48D4-B2C7-9F70B591DF32}" type="presOf" srcId="{43CB4776-80F5-462C-9455-1D73F1465D0D}" destId="{BC63CDE3-AB92-4358-AC2F-450C8F74BD54}" srcOrd="0" destOrd="0" presId="urn:microsoft.com/office/officeart/2008/layout/HorizontalMultiLevelHierarchy"/>
    <dgm:cxn modelId="{CABC31DD-0E88-4D66-905B-FA9747DFBCC6}" type="presOf" srcId="{6E2360E1-177D-4546-9DAB-E55C91863458}" destId="{A00E4DA7-7F22-456D-9664-A49A0D246907}" srcOrd="1" destOrd="0" presId="urn:microsoft.com/office/officeart/2008/layout/HorizontalMultiLevelHierarchy"/>
    <dgm:cxn modelId="{764133AE-B442-440E-B6B0-7952165D96D9}" srcId="{80A085EF-8DDC-49CD-8CDA-3AAC5A2E0AD5}" destId="{FC32E2A5-08F9-4C4A-87FE-9868FC005B66}" srcOrd="1" destOrd="0" parTransId="{9A48120A-9DC7-4125-B1B6-6EF50AD7DB70}" sibTransId="{63A3B60B-1487-4F7C-A262-1D6F9AABFAAE}"/>
    <dgm:cxn modelId="{B262C37E-E6F2-49A0-943E-40E0FF5CCE49}" type="presOf" srcId="{9A48120A-9DC7-4125-B1B6-6EF50AD7DB70}" destId="{868A290A-D222-40E7-980E-BA206F0FF52F}" srcOrd="1" destOrd="0" presId="urn:microsoft.com/office/officeart/2008/layout/HorizontalMultiLevelHierarchy"/>
    <dgm:cxn modelId="{89D0A473-B7EB-4B7E-B7C9-6912990C7094}" type="presOf" srcId="{80A085EF-8DDC-49CD-8CDA-3AAC5A2E0AD5}" destId="{3A93A125-1A09-447A-984B-D7E880EA2F8B}" srcOrd="0" destOrd="0" presId="urn:microsoft.com/office/officeart/2008/layout/HorizontalMultiLevelHierarchy"/>
    <dgm:cxn modelId="{086574E6-4E98-414E-815D-24609F73CD93}" type="presParOf" srcId="{BC63CDE3-AB92-4358-AC2F-450C8F74BD54}" destId="{F1FF001F-8C1A-4AD1-AD0C-C382C2085940}" srcOrd="0" destOrd="0" presId="urn:microsoft.com/office/officeart/2008/layout/HorizontalMultiLevelHierarchy"/>
    <dgm:cxn modelId="{D12D187F-5DD1-425B-8088-61D7C0DAC531}" type="presParOf" srcId="{F1FF001F-8C1A-4AD1-AD0C-C382C2085940}" destId="{3A93A125-1A09-447A-984B-D7E880EA2F8B}" srcOrd="0" destOrd="0" presId="urn:microsoft.com/office/officeart/2008/layout/HorizontalMultiLevelHierarchy"/>
    <dgm:cxn modelId="{07F51476-02EF-4DC5-9834-92904FDA8B3C}" type="presParOf" srcId="{F1FF001F-8C1A-4AD1-AD0C-C382C2085940}" destId="{661F2A4E-52D8-4E78-AE6E-B101413C56AD}" srcOrd="1" destOrd="0" presId="urn:microsoft.com/office/officeart/2008/layout/HorizontalMultiLevelHierarchy"/>
    <dgm:cxn modelId="{33F614B5-9AA7-41BE-A70D-0FB0F169F7ED}" type="presParOf" srcId="{661F2A4E-52D8-4E78-AE6E-B101413C56AD}" destId="{8436A493-E07B-465F-A1CF-4BD4FF7388DD}" srcOrd="0" destOrd="0" presId="urn:microsoft.com/office/officeart/2008/layout/HorizontalMultiLevelHierarchy"/>
    <dgm:cxn modelId="{B4681202-87CC-4640-AA0A-AA761A116A0B}" type="presParOf" srcId="{8436A493-E07B-465F-A1CF-4BD4FF7388DD}" destId="{A00E4DA7-7F22-456D-9664-A49A0D246907}" srcOrd="0" destOrd="0" presId="urn:microsoft.com/office/officeart/2008/layout/HorizontalMultiLevelHierarchy"/>
    <dgm:cxn modelId="{BFE291E8-CCB4-4A13-9448-09B7EF53D488}" type="presParOf" srcId="{661F2A4E-52D8-4E78-AE6E-B101413C56AD}" destId="{C754A327-E635-4858-BDCD-2180E6961F48}" srcOrd="1" destOrd="0" presId="urn:microsoft.com/office/officeart/2008/layout/HorizontalMultiLevelHierarchy"/>
    <dgm:cxn modelId="{F8C14F47-9009-4E9E-9914-B6F2ED55D7B9}" type="presParOf" srcId="{C754A327-E635-4858-BDCD-2180E6961F48}" destId="{AE062F73-E821-41FF-AD7F-EB46BC995024}" srcOrd="0" destOrd="0" presId="urn:microsoft.com/office/officeart/2008/layout/HorizontalMultiLevelHierarchy"/>
    <dgm:cxn modelId="{A5EAD37E-7516-4B0A-AA13-DFECE96EDC70}" type="presParOf" srcId="{C754A327-E635-4858-BDCD-2180E6961F48}" destId="{82614925-1634-44BA-ADC8-300BEB5A20F5}" srcOrd="1" destOrd="0" presId="urn:microsoft.com/office/officeart/2008/layout/HorizontalMultiLevelHierarchy"/>
    <dgm:cxn modelId="{CEBED975-93EB-4B92-B201-25526DC42EDF}" type="presParOf" srcId="{661F2A4E-52D8-4E78-AE6E-B101413C56AD}" destId="{DE16A2C6-2E75-4069-84C9-D855BCFA351B}" srcOrd="2" destOrd="0" presId="urn:microsoft.com/office/officeart/2008/layout/HorizontalMultiLevelHierarchy"/>
    <dgm:cxn modelId="{2537B672-4CF0-4DB6-BF37-D6F2A1C90612}" type="presParOf" srcId="{DE16A2C6-2E75-4069-84C9-D855BCFA351B}" destId="{868A290A-D222-40E7-980E-BA206F0FF52F}" srcOrd="0" destOrd="0" presId="urn:microsoft.com/office/officeart/2008/layout/HorizontalMultiLevelHierarchy"/>
    <dgm:cxn modelId="{116DDB14-301D-4321-9E26-FB38E31029EC}" type="presParOf" srcId="{661F2A4E-52D8-4E78-AE6E-B101413C56AD}" destId="{2E349603-03FD-4D12-A6A5-8B9D135047A4}" srcOrd="3" destOrd="0" presId="urn:microsoft.com/office/officeart/2008/layout/HorizontalMultiLevelHierarchy"/>
    <dgm:cxn modelId="{8F1232DB-FA83-4B7B-ABB6-441A0AAF9601}" type="presParOf" srcId="{2E349603-03FD-4D12-A6A5-8B9D135047A4}" destId="{B70F6DAF-E4EE-4239-B229-DBD2CCF25FE6}" srcOrd="0" destOrd="0" presId="urn:microsoft.com/office/officeart/2008/layout/HorizontalMultiLevelHierarchy"/>
    <dgm:cxn modelId="{BE9C436F-AD2F-4A14-A3F2-97E102F8BEE2}" type="presParOf" srcId="{2E349603-03FD-4D12-A6A5-8B9D135047A4}" destId="{D662318D-A21A-4474-A927-8D0BB9246F19}" srcOrd="1" destOrd="0" presId="urn:microsoft.com/office/officeart/2008/layout/HorizontalMultiLevelHierarchy"/>
    <dgm:cxn modelId="{CCAC4770-CC2E-4B33-AF78-5967DBD48260}" type="presParOf" srcId="{661F2A4E-52D8-4E78-AE6E-B101413C56AD}" destId="{DC66754B-0F81-4F89-946E-BEE6F9C6D03D}" srcOrd="4" destOrd="0" presId="urn:microsoft.com/office/officeart/2008/layout/HorizontalMultiLevelHierarchy"/>
    <dgm:cxn modelId="{1048D6D4-940A-4E14-B0D7-00831E5339AC}" type="presParOf" srcId="{DC66754B-0F81-4F89-946E-BEE6F9C6D03D}" destId="{E3406674-586F-45A7-AF08-E05C7169FE3B}" srcOrd="0" destOrd="0" presId="urn:microsoft.com/office/officeart/2008/layout/HorizontalMultiLevelHierarchy"/>
    <dgm:cxn modelId="{3908E7D8-46D6-4FEF-9C66-99BDB8083267}" type="presParOf" srcId="{661F2A4E-52D8-4E78-AE6E-B101413C56AD}" destId="{73EA3A52-CFD2-4086-A53A-B699D22674C1}" srcOrd="5" destOrd="0" presId="urn:microsoft.com/office/officeart/2008/layout/HorizontalMultiLevelHierarchy"/>
    <dgm:cxn modelId="{2022F6D7-EB23-4C9C-B118-75D34C3E50C2}" type="presParOf" srcId="{73EA3A52-CFD2-4086-A53A-B699D22674C1}" destId="{C0E9ECC0-837D-403D-8A02-9D83BD0F54A1}" srcOrd="0" destOrd="0" presId="urn:microsoft.com/office/officeart/2008/layout/HorizontalMultiLevelHierarchy"/>
    <dgm:cxn modelId="{F0F1A0FF-770B-4552-AD87-98D5F8BBA3D2}" type="presParOf" srcId="{73EA3A52-CFD2-4086-A53A-B699D22674C1}" destId="{5C4F6EF8-2513-4125-BB3D-A72CD5AE1E23}"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6754B-0F81-4F89-946E-BEE6F9C6D03D}">
      <dsp:nvSpPr>
        <dsp:cNvPr id="0" name=""/>
        <dsp:cNvSpPr/>
      </dsp:nvSpPr>
      <dsp:spPr>
        <a:xfrm>
          <a:off x="2689047" y="2295032"/>
          <a:ext cx="1127370" cy="1047213"/>
        </a:xfrm>
        <a:custGeom>
          <a:avLst/>
          <a:gdLst/>
          <a:ahLst/>
          <a:cxnLst/>
          <a:rect l="0" t="0" r="0" b="0"/>
          <a:pathLst>
            <a:path>
              <a:moveTo>
                <a:pt x="0" y="0"/>
              </a:moveTo>
              <a:lnTo>
                <a:pt x="563685" y="0"/>
              </a:lnTo>
              <a:lnTo>
                <a:pt x="563685" y="1047213"/>
              </a:lnTo>
              <a:lnTo>
                <a:pt x="1127370" y="1047213"/>
              </a:lnTo>
            </a:path>
          </a:pathLst>
        </a:custGeom>
        <a:noFill/>
        <a:ln w="25400" cap="flat" cmpd="sng" algn="ctr">
          <a:solidFill>
            <a:srgbClr val="FF000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214265" y="2780171"/>
        <a:ext cx="76935" cy="76935"/>
      </dsp:txXfrm>
    </dsp:sp>
    <dsp:sp modelId="{DE16A2C6-2E75-4069-84C9-D855BCFA351B}">
      <dsp:nvSpPr>
        <dsp:cNvPr id="0" name=""/>
        <dsp:cNvSpPr/>
      </dsp:nvSpPr>
      <dsp:spPr>
        <a:xfrm>
          <a:off x="2689047" y="2249312"/>
          <a:ext cx="1127370" cy="91440"/>
        </a:xfrm>
        <a:custGeom>
          <a:avLst/>
          <a:gdLst/>
          <a:ahLst/>
          <a:cxnLst/>
          <a:rect l="0" t="0" r="0" b="0"/>
          <a:pathLst>
            <a:path>
              <a:moveTo>
                <a:pt x="0" y="45720"/>
              </a:moveTo>
              <a:lnTo>
                <a:pt x="563685" y="45720"/>
              </a:lnTo>
              <a:lnTo>
                <a:pt x="563685" y="56620"/>
              </a:lnTo>
              <a:lnTo>
                <a:pt x="1127370" y="56620"/>
              </a:lnTo>
            </a:path>
          </a:pathLst>
        </a:custGeom>
        <a:noFill/>
        <a:ln w="25400" cap="flat" cmpd="sng" algn="ctr">
          <a:solidFill>
            <a:srgbClr val="FF000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224547" y="2266847"/>
        <a:ext cx="56371" cy="56371"/>
      </dsp:txXfrm>
    </dsp:sp>
    <dsp:sp modelId="{8436A493-E07B-465F-A1CF-4BD4FF7388DD}">
      <dsp:nvSpPr>
        <dsp:cNvPr id="0" name=""/>
        <dsp:cNvSpPr/>
      </dsp:nvSpPr>
      <dsp:spPr>
        <a:xfrm>
          <a:off x="2689047" y="1225808"/>
          <a:ext cx="1091371" cy="1069224"/>
        </a:xfrm>
        <a:custGeom>
          <a:avLst/>
          <a:gdLst/>
          <a:ahLst/>
          <a:cxnLst/>
          <a:rect l="0" t="0" r="0" b="0"/>
          <a:pathLst>
            <a:path>
              <a:moveTo>
                <a:pt x="0" y="1069224"/>
              </a:moveTo>
              <a:lnTo>
                <a:pt x="545685" y="1069224"/>
              </a:lnTo>
              <a:lnTo>
                <a:pt x="545685" y="0"/>
              </a:lnTo>
              <a:lnTo>
                <a:pt x="1091371" y="0"/>
              </a:lnTo>
            </a:path>
          </a:pathLst>
        </a:custGeom>
        <a:noFill/>
        <a:ln w="25400" cap="flat" cmpd="sng" algn="ctr">
          <a:solidFill>
            <a:srgbClr val="FF000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196537" y="1722224"/>
        <a:ext cx="76392" cy="76392"/>
      </dsp:txXfrm>
    </dsp:sp>
    <dsp:sp modelId="{3A93A125-1A09-447A-984B-D7E880EA2F8B}">
      <dsp:nvSpPr>
        <dsp:cNvPr id="0" name=""/>
        <dsp:cNvSpPr/>
      </dsp:nvSpPr>
      <dsp:spPr>
        <a:xfrm>
          <a:off x="0" y="1095791"/>
          <a:ext cx="2979611" cy="2398483"/>
        </a:xfrm>
        <a:prstGeom prst="rect">
          <a:avLst/>
        </a:prstGeom>
        <a:gradFill rotWithShape="0">
          <a:gsLst>
            <a:gs pos="0">
              <a:srgbClr val="FFC000"/>
            </a:gs>
            <a:gs pos="95000">
              <a:schemeClr val="bg1">
                <a:lumMod val="95000"/>
              </a:schemeClr>
            </a:gs>
          </a:gsLst>
          <a:lin ang="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ru-RU" sz="2200" b="1" kern="1200" dirty="0" smtClean="0">
              <a:solidFill>
                <a:schemeClr val="tx1"/>
              </a:solidFill>
            </a:rPr>
            <a:t>Причины слабого развития контейнерных перевозок в РФ</a:t>
          </a:r>
          <a:endParaRPr lang="ru-RU" sz="2200" kern="1200" dirty="0">
            <a:solidFill>
              <a:schemeClr val="tx1"/>
            </a:solidFill>
          </a:endParaRPr>
        </a:p>
      </dsp:txBody>
      <dsp:txXfrm>
        <a:off x="0" y="1095791"/>
        <a:ext cx="2979611" cy="2398483"/>
      </dsp:txXfrm>
    </dsp:sp>
    <dsp:sp modelId="{AE062F73-E821-41FF-AD7F-EB46BC995024}">
      <dsp:nvSpPr>
        <dsp:cNvPr id="0" name=""/>
        <dsp:cNvSpPr/>
      </dsp:nvSpPr>
      <dsp:spPr>
        <a:xfrm>
          <a:off x="3780419" y="779660"/>
          <a:ext cx="4346079" cy="892296"/>
        </a:xfrm>
        <a:prstGeom prst="rect">
          <a:avLst/>
        </a:prstGeom>
        <a:gradFill rotWithShape="0">
          <a:gsLst>
            <a:gs pos="0">
              <a:srgbClr val="FFC000"/>
            </a:gs>
            <a:gs pos="95000">
              <a:schemeClr val="bg1">
                <a:lumMod val="95000"/>
              </a:schemeClr>
            </a:gs>
          </a:gsLst>
          <a:lin ang="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низкая доля перевозок готовой не сырьевой продукции, в том числе и на экспорт, </a:t>
          </a:r>
          <a:endParaRPr lang="ru-RU" sz="1400" kern="1200" dirty="0">
            <a:solidFill>
              <a:schemeClr val="tx1"/>
            </a:solidFill>
          </a:endParaRPr>
        </a:p>
      </dsp:txBody>
      <dsp:txXfrm>
        <a:off x="3780419" y="779660"/>
        <a:ext cx="4346079" cy="892296"/>
      </dsp:txXfrm>
    </dsp:sp>
    <dsp:sp modelId="{B70F6DAF-E4EE-4239-B229-DBD2CCF25FE6}">
      <dsp:nvSpPr>
        <dsp:cNvPr id="0" name=""/>
        <dsp:cNvSpPr/>
      </dsp:nvSpPr>
      <dsp:spPr>
        <a:xfrm>
          <a:off x="3816417" y="1859785"/>
          <a:ext cx="4366888" cy="892296"/>
        </a:xfrm>
        <a:prstGeom prst="rect">
          <a:avLst/>
        </a:prstGeom>
        <a:gradFill rotWithShape="0">
          <a:gsLst>
            <a:gs pos="0">
              <a:srgbClr val="FFC000"/>
            </a:gs>
            <a:gs pos="95000">
              <a:schemeClr val="bg1">
                <a:lumMod val="95000"/>
              </a:schemeClr>
            </a:gs>
          </a:gsLst>
          <a:lin ang="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слабое развитие инфраструктуры</a:t>
          </a:r>
          <a:endParaRPr lang="ru-RU" sz="1400" kern="1200" dirty="0">
            <a:solidFill>
              <a:schemeClr val="tx1"/>
            </a:solidFill>
          </a:endParaRPr>
        </a:p>
      </dsp:txBody>
      <dsp:txXfrm>
        <a:off x="3816417" y="1859785"/>
        <a:ext cx="4366888" cy="892296"/>
      </dsp:txXfrm>
    </dsp:sp>
    <dsp:sp modelId="{C0E9ECC0-837D-403D-8A02-9D83BD0F54A1}">
      <dsp:nvSpPr>
        <dsp:cNvPr id="0" name=""/>
        <dsp:cNvSpPr/>
      </dsp:nvSpPr>
      <dsp:spPr>
        <a:xfrm>
          <a:off x="3816417" y="2896098"/>
          <a:ext cx="4366888" cy="892296"/>
        </a:xfrm>
        <a:prstGeom prst="rect">
          <a:avLst/>
        </a:prstGeom>
        <a:gradFill rotWithShape="0">
          <a:gsLst>
            <a:gs pos="0">
              <a:srgbClr val="FFC000"/>
            </a:gs>
            <a:gs pos="95000">
              <a:schemeClr val="bg1">
                <a:lumMod val="95000"/>
              </a:schemeClr>
            </a:gs>
          </a:gsLst>
          <a:lin ang="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отсутствие стимулирования развития контейнерных перевозок со стороны государства в части снижения тарифов на контейнерные перевозки</a:t>
          </a:r>
          <a:endParaRPr lang="ru-RU" sz="1400" kern="1200" dirty="0">
            <a:solidFill>
              <a:schemeClr val="tx1"/>
            </a:solidFill>
          </a:endParaRPr>
        </a:p>
      </dsp:txBody>
      <dsp:txXfrm>
        <a:off x="3816417" y="2896098"/>
        <a:ext cx="4366888" cy="892296"/>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293BFC-12F5-47CD-B721-B0E039F3515D}" type="datetimeFigureOut">
              <a:rPr lang="ru-RU" smtClean="0"/>
              <a:t>12.11.2014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F1C217-8302-43DC-8175-6470EB1B6129}" type="slidenum">
              <a:rPr lang="ru-RU" smtClean="0"/>
              <a:t>‹#›</a:t>
            </a:fld>
            <a:endParaRPr lang="ru-RU"/>
          </a:p>
        </p:txBody>
      </p:sp>
    </p:spTree>
    <p:extLst>
      <p:ext uri="{BB962C8B-B14F-4D97-AF65-F5344CB8AC3E}">
        <p14:creationId xmlns:p14="http://schemas.microsoft.com/office/powerpoint/2010/main" val="2153641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86" tIns="45493" rIns="90986" bIns="45493"/>
          <a:lstStyle/>
          <a:p>
            <a:endParaRPr lang="en-US" sz="1400"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10</a:t>
            </a:fld>
            <a:endParaRPr lang="ru-RU"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11</a:t>
            </a:fld>
            <a:endParaRPr lang="ru-RU"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12</a:t>
            </a:fld>
            <a:endParaRPr lang="ru-RU"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13</a:t>
            </a:fld>
            <a:endParaRPr lang="ru-RU"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86" tIns="45493" rIns="90986" bIns="45493"/>
          <a:lstStyle/>
          <a:p>
            <a:endParaRPr lang="en-US" sz="1400"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2</a:t>
            </a:fld>
            <a:endParaRPr lang="ru-RU"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3</a:t>
            </a:fld>
            <a:endParaRPr lang="ru-RU"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4</a:t>
            </a:fld>
            <a:endParaRPr lang="ru-RU"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5</a:t>
            </a:fld>
            <a:endParaRPr lang="ru-RU"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6</a:t>
            </a:fld>
            <a:endParaRPr lang="ru-RU"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7</a:t>
            </a:fld>
            <a:endParaRPr lang="ru-RU"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8</a:t>
            </a:fld>
            <a:endParaRPr lang="ru-RU"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a:ln/>
        </p:spPr>
      </p:sp>
      <p:sp>
        <p:nvSpPr>
          <p:cNvPr id="54275"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z="1200" dirty="0">
              <a:effectLst/>
            </a:endParaRPr>
          </a:p>
        </p:txBody>
      </p:sp>
      <p:sp>
        <p:nvSpPr>
          <p:cNvPr id="54276" name="Номер слайда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37378" indent="-283607" eaLnBrk="0" hangingPunct="0">
              <a:defRPr>
                <a:solidFill>
                  <a:schemeClr val="tx1"/>
                </a:solidFill>
                <a:latin typeface="Arial" charset="0"/>
                <a:cs typeface="Arial" charset="0"/>
              </a:defRPr>
            </a:lvl2pPr>
            <a:lvl3pPr marL="1134428" indent="-226886" eaLnBrk="0" hangingPunct="0">
              <a:defRPr>
                <a:solidFill>
                  <a:schemeClr val="tx1"/>
                </a:solidFill>
                <a:latin typeface="Arial" charset="0"/>
                <a:cs typeface="Arial" charset="0"/>
              </a:defRPr>
            </a:lvl3pPr>
            <a:lvl4pPr marL="1588199" indent="-226886" eaLnBrk="0" hangingPunct="0">
              <a:defRPr>
                <a:solidFill>
                  <a:schemeClr val="tx1"/>
                </a:solidFill>
                <a:latin typeface="Arial" charset="0"/>
                <a:cs typeface="Arial" charset="0"/>
              </a:defRPr>
            </a:lvl4pPr>
            <a:lvl5pPr marL="2041970" indent="-226886" eaLnBrk="0" hangingPunct="0">
              <a:defRPr>
                <a:solidFill>
                  <a:schemeClr val="tx1"/>
                </a:solidFill>
                <a:latin typeface="Arial" charset="0"/>
                <a:cs typeface="Arial" charset="0"/>
              </a:defRPr>
            </a:lvl5pPr>
            <a:lvl6pPr marL="2495741" indent="-226886" eaLnBrk="0" fontAlgn="base" hangingPunct="0">
              <a:spcBef>
                <a:spcPct val="0"/>
              </a:spcBef>
              <a:spcAft>
                <a:spcPct val="0"/>
              </a:spcAft>
              <a:defRPr>
                <a:solidFill>
                  <a:schemeClr val="tx1"/>
                </a:solidFill>
                <a:latin typeface="Arial" charset="0"/>
                <a:cs typeface="Arial" charset="0"/>
              </a:defRPr>
            </a:lvl6pPr>
            <a:lvl7pPr marL="2949512" indent="-226886" eaLnBrk="0" fontAlgn="base" hangingPunct="0">
              <a:spcBef>
                <a:spcPct val="0"/>
              </a:spcBef>
              <a:spcAft>
                <a:spcPct val="0"/>
              </a:spcAft>
              <a:defRPr>
                <a:solidFill>
                  <a:schemeClr val="tx1"/>
                </a:solidFill>
                <a:latin typeface="Arial" charset="0"/>
                <a:cs typeface="Arial" charset="0"/>
              </a:defRPr>
            </a:lvl7pPr>
            <a:lvl8pPr marL="3403283" indent="-226886" eaLnBrk="0" fontAlgn="base" hangingPunct="0">
              <a:spcBef>
                <a:spcPct val="0"/>
              </a:spcBef>
              <a:spcAft>
                <a:spcPct val="0"/>
              </a:spcAft>
              <a:defRPr>
                <a:solidFill>
                  <a:schemeClr val="tx1"/>
                </a:solidFill>
                <a:latin typeface="Arial" charset="0"/>
                <a:cs typeface="Arial" charset="0"/>
              </a:defRPr>
            </a:lvl8pPr>
            <a:lvl9pPr marL="3857054" indent="-226886" eaLnBrk="0" fontAlgn="base" hangingPunct="0">
              <a:spcBef>
                <a:spcPct val="0"/>
              </a:spcBef>
              <a:spcAft>
                <a:spcPct val="0"/>
              </a:spcAft>
              <a:defRPr>
                <a:solidFill>
                  <a:schemeClr val="tx1"/>
                </a:solidFill>
                <a:latin typeface="Arial" charset="0"/>
                <a:cs typeface="Arial" charset="0"/>
              </a:defRPr>
            </a:lvl9pPr>
          </a:lstStyle>
          <a:p>
            <a:pPr eaLnBrk="1" hangingPunct="1"/>
            <a:fld id="{92CAF4C7-E32D-4697-9C0D-62C2087A3948}" type="slidenum">
              <a:rPr lang="ru-RU" smtClean="0">
                <a:solidFill>
                  <a:prstClr val="black"/>
                </a:solidFill>
              </a:rPr>
              <a:pPr eaLnBrk="1" hangingPunct="1"/>
              <a:t>9</a:t>
            </a:fld>
            <a:endParaRPr lang="ru-RU"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1058528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741455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9723550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17809618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378810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3C0EB11-5AFE-47E9-8D2B-C815797B9B71}" type="datetimeFigureOut">
              <a:rPr lang="ru-RU" smtClean="0"/>
              <a:t>12.11.2014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1518329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3C0EB11-5AFE-47E9-8D2B-C815797B9B71}" type="datetimeFigureOut">
              <a:rPr lang="ru-RU" smtClean="0"/>
              <a:t>12.11.2014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380392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3C0EB11-5AFE-47E9-8D2B-C815797B9B71}" type="datetimeFigureOut">
              <a:rPr lang="ru-RU" smtClean="0"/>
              <a:t>12.11.2014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2127533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C0EB11-5AFE-47E9-8D2B-C815797B9B71}" type="datetimeFigureOut">
              <a:rPr lang="ru-RU" smtClean="0"/>
              <a:t>12.11.2014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1172779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C0EB11-5AFE-47E9-8D2B-C815797B9B71}" type="datetimeFigureOut">
              <a:rPr lang="ru-RU" smtClean="0"/>
              <a:t>12.11.2014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188378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C0EB11-5AFE-47E9-8D2B-C815797B9B71}" type="datetimeFigureOut">
              <a:rPr lang="ru-RU" smtClean="0"/>
              <a:t>12.11.2014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CC553B-D15C-4EBE-BEBD-83D9CB3021F5}" type="slidenum">
              <a:rPr lang="ru-RU" smtClean="0"/>
              <a:t>‹#›</a:t>
            </a:fld>
            <a:endParaRPr lang="ru-RU"/>
          </a:p>
        </p:txBody>
      </p:sp>
    </p:spTree>
    <p:extLst>
      <p:ext uri="{BB962C8B-B14F-4D97-AF65-F5344CB8AC3E}">
        <p14:creationId xmlns:p14="http://schemas.microsoft.com/office/powerpoint/2010/main" val="2141675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C0EB11-5AFE-47E9-8D2B-C815797B9B71}" type="datetimeFigureOut">
              <a:rPr lang="ru-RU" smtClean="0"/>
              <a:t>12.11.2014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C553B-D15C-4EBE-BEBD-83D9CB3021F5}" type="slidenum">
              <a:rPr lang="ru-RU" smtClean="0"/>
              <a:t>‹#›</a:t>
            </a:fld>
            <a:endParaRPr lang="ru-RU"/>
          </a:p>
        </p:txBody>
      </p:sp>
    </p:spTree>
    <p:extLst>
      <p:ext uri="{BB962C8B-B14F-4D97-AF65-F5344CB8AC3E}">
        <p14:creationId xmlns:p14="http://schemas.microsoft.com/office/powerpoint/2010/main" val="1267360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gif"/><Relationship Id="rId5" Type="http://schemas.microsoft.com/office/2007/relationships/hdphoto" Target="../media/hdphoto2.wdp"/><Relationship Id="rId4" Type="http://schemas.openxmlformats.org/officeDocument/2006/relationships/image" Target="../media/image15.jpeg"/><Relationship Id="rId9" Type="http://schemas.openxmlformats.org/officeDocument/2006/relationships/image" Target="../media/image18.gi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Прямоугольник 4"/>
          <p:cNvSpPr>
            <a:spLocks noChangeArrowheads="1"/>
          </p:cNvSpPr>
          <p:nvPr/>
        </p:nvSpPr>
        <p:spPr bwMode="auto">
          <a:xfrm>
            <a:off x="3427983" y="6248400"/>
            <a:ext cx="227216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ru-RU" b="1" dirty="0" smtClean="0">
                <a:solidFill>
                  <a:srgbClr val="7F7F7F"/>
                </a:solidFill>
                <a:latin typeface="Lucida Sans" pitchFamily="34" charset="0"/>
              </a:rPr>
              <a:t>12 </a:t>
            </a:r>
            <a:r>
              <a:rPr lang="ru-RU" b="1" dirty="0">
                <a:solidFill>
                  <a:srgbClr val="7F7F7F"/>
                </a:solidFill>
                <a:latin typeface="Lucida Sans" pitchFamily="34" charset="0"/>
              </a:rPr>
              <a:t>ноября </a:t>
            </a:r>
            <a:r>
              <a:rPr lang="en-US" b="1" dirty="0" smtClean="0">
                <a:solidFill>
                  <a:srgbClr val="7F7F7F"/>
                </a:solidFill>
                <a:latin typeface="Lucida Sans" pitchFamily="34" charset="0"/>
              </a:rPr>
              <a:t>201</a:t>
            </a:r>
            <a:r>
              <a:rPr lang="ru-RU" b="1" dirty="0" smtClean="0">
                <a:solidFill>
                  <a:srgbClr val="7F7F7F"/>
                </a:solidFill>
                <a:latin typeface="Lucida Sans" pitchFamily="34" charset="0"/>
              </a:rPr>
              <a:t>4 </a:t>
            </a:r>
            <a:r>
              <a:rPr lang="ru-RU" b="1" dirty="0">
                <a:solidFill>
                  <a:srgbClr val="7F7F7F"/>
                </a:solidFill>
                <a:latin typeface="Lucida Sans" pitchFamily="34" charset="0"/>
              </a:rPr>
              <a:t>г.</a:t>
            </a:r>
            <a:endParaRPr lang="en-GB" b="1" dirty="0">
              <a:solidFill>
                <a:srgbClr val="7F7F7F"/>
              </a:solidFill>
              <a:latin typeface="Lucida Sans" pitchFamily="34" charset="0"/>
            </a:endParaRPr>
          </a:p>
        </p:txBody>
      </p:sp>
      <p:sp>
        <p:nvSpPr>
          <p:cNvPr id="7" name="Прямоугольник 6"/>
          <p:cNvSpPr/>
          <p:nvPr/>
        </p:nvSpPr>
        <p:spPr>
          <a:xfrm>
            <a:off x="0" y="1447800"/>
            <a:ext cx="9144000" cy="457200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b="1" dirty="0">
              <a:solidFill>
                <a:srgbClr val="FFFFFF"/>
              </a:solidFill>
            </a:endParaRPr>
          </a:p>
        </p:txBody>
      </p:sp>
      <p:sp>
        <p:nvSpPr>
          <p:cNvPr id="2052" name="Заголовок 2"/>
          <p:cNvSpPr>
            <a:spLocks noGrp="1"/>
          </p:cNvSpPr>
          <p:nvPr>
            <p:ph type="ctrTitle"/>
          </p:nvPr>
        </p:nvSpPr>
        <p:spPr>
          <a:xfrm>
            <a:off x="2209800" y="1524000"/>
            <a:ext cx="6705600" cy="2209800"/>
          </a:xfrm>
        </p:spPr>
        <p:txBody>
          <a:bodyPr/>
          <a:lstStyle/>
          <a:p>
            <a:r>
              <a:rPr lang="ru-RU" sz="2400" b="1" dirty="0" smtClean="0">
                <a:solidFill>
                  <a:schemeClr val="bg1"/>
                </a:solidFill>
                <a:effectLst>
                  <a:outerShdw blurRad="38100" dist="38100" dir="2700000" algn="tl">
                    <a:srgbClr val="000000">
                      <a:alpha val="43137"/>
                    </a:srgbClr>
                  </a:outerShdw>
                </a:effectLst>
              </a:rPr>
              <a:t>Взаимодействие видов транспорта</a:t>
            </a:r>
            <a:r>
              <a:rPr lang="ru-RU" sz="2400" dirty="0" smtClean="0"/>
              <a:t/>
            </a:r>
            <a:br>
              <a:rPr lang="ru-RU" sz="2400" dirty="0" smtClean="0"/>
            </a:br>
            <a:r>
              <a:rPr lang="ru-RU" sz="2400" dirty="0" smtClean="0"/>
              <a:t/>
            </a:r>
            <a:br>
              <a:rPr lang="ru-RU" sz="2400" dirty="0" smtClean="0"/>
            </a:br>
            <a:endParaRPr lang="ru-RU" sz="2400" b="1" dirty="0" smtClean="0">
              <a:solidFill>
                <a:schemeClr val="bg1"/>
              </a:solidFill>
            </a:endParaRPr>
          </a:p>
        </p:txBody>
      </p:sp>
      <p:pic>
        <p:nvPicPr>
          <p:cNvPr id="2053" name="Picture 3" descr="металлургия 2"/>
          <p:cNvPicPr>
            <a:picLocks noChangeAspect="1" noChangeArrowheads="1"/>
          </p:cNvPicPr>
          <p:nvPr/>
        </p:nvPicPr>
        <p:blipFill>
          <a:blip r:embed="rId3">
            <a:extLst>
              <a:ext uri="{28A0092B-C50C-407E-A947-70E740481C1C}">
                <a14:useLocalDpi xmlns:a14="http://schemas.microsoft.com/office/drawing/2010/main" val="0"/>
              </a:ext>
            </a:extLst>
          </a:blip>
          <a:srcRect t="6825" b="5786"/>
          <a:stretch>
            <a:fillRect/>
          </a:stretch>
        </p:blipFill>
        <p:spPr bwMode="auto">
          <a:xfrm>
            <a:off x="238125" y="1524000"/>
            <a:ext cx="1752600"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рулон 2"/>
          <p:cNvPicPr>
            <a:picLocks noChangeAspect="1" noChangeArrowheads="1"/>
          </p:cNvPicPr>
          <p:nvPr/>
        </p:nvPicPr>
        <p:blipFill>
          <a:blip r:embed="rId4">
            <a:extLst>
              <a:ext uri="{28A0092B-C50C-407E-A947-70E740481C1C}">
                <a14:useLocalDpi xmlns:a14="http://schemas.microsoft.com/office/drawing/2010/main" val="0"/>
              </a:ext>
            </a:extLst>
          </a:blip>
          <a:srcRect r="8716" b="6940"/>
          <a:stretch>
            <a:fillRect/>
          </a:stretch>
        </p:blipFill>
        <p:spPr bwMode="auto">
          <a:xfrm>
            <a:off x="219075" y="3048000"/>
            <a:ext cx="175260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4" descr="руссталь"/>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304800"/>
            <a:ext cx="19319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2"/>
          <p:cNvSpPr txBox="1">
            <a:spLocks/>
          </p:cNvSpPr>
          <p:nvPr/>
        </p:nvSpPr>
        <p:spPr bwMode="auto">
          <a:xfrm>
            <a:off x="2438400" y="3810000"/>
            <a:ext cx="6705600" cy="990600"/>
          </a:xfrm>
          <a:prstGeom prst="rect">
            <a:avLst/>
          </a:prstGeom>
          <a:noFill/>
          <a:ln>
            <a:noFill/>
          </a:ln>
          <a:extLst/>
        </p:spPr>
        <p:txBody>
          <a:bodyPr anchor="ctr"/>
          <a:lstStyle/>
          <a:p>
            <a:pPr algn="ctr" eaLnBrk="0" hangingPunct="0">
              <a:defRPr/>
            </a:pPr>
            <a:r>
              <a:rPr lang="ru-RU" b="1" kern="0" dirty="0">
                <a:solidFill>
                  <a:schemeClr val="bg1"/>
                </a:solidFill>
                <a:latin typeface="+mj-lt"/>
                <a:ea typeface="+mj-ea"/>
                <a:cs typeface="+mj-cs"/>
              </a:rPr>
              <a:t>Металлургия и грузоперевозки</a:t>
            </a:r>
          </a:p>
        </p:txBody>
      </p:sp>
      <p:sp>
        <p:nvSpPr>
          <p:cNvPr id="2057" name="TextBox 1"/>
          <p:cNvSpPr txBox="1">
            <a:spLocks noChangeArrowheads="1"/>
          </p:cNvSpPr>
          <p:nvPr/>
        </p:nvSpPr>
        <p:spPr bwMode="auto">
          <a:xfrm>
            <a:off x="647700" y="4953000"/>
            <a:ext cx="63150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1400" b="1">
                <a:solidFill>
                  <a:schemeClr val="bg1"/>
                </a:solidFill>
              </a:rPr>
              <a:t>М.Д. Щербинин</a:t>
            </a:r>
          </a:p>
          <a:p>
            <a:pPr eaLnBrk="1" hangingPunct="1"/>
            <a:r>
              <a:rPr lang="ru-RU" sz="1400" b="1">
                <a:solidFill>
                  <a:schemeClr val="bg1"/>
                </a:solidFill>
              </a:rPr>
              <a:t>Председатель комиссии по транспорту НП «Русская сталь»</a:t>
            </a:r>
          </a:p>
          <a:p>
            <a:pPr eaLnBrk="1" hangingPunct="1"/>
            <a:r>
              <a:rPr lang="ru-RU" sz="1400" b="1">
                <a:solidFill>
                  <a:schemeClr val="bg1"/>
                </a:solidFill>
              </a:rPr>
              <a:t>Начальник управления транспорта ОАО «ММК»</a:t>
            </a:r>
          </a:p>
        </p:txBody>
      </p:sp>
    </p:spTree>
    <p:extLst>
      <p:ext uri="{BB962C8B-B14F-4D97-AF65-F5344CB8AC3E}">
        <p14:creationId xmlns:p14="http://schemas.microsoft.com/office/powerpoint/2010/main" val="4202282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3">
            <a:extLst>
              <a:ext uri="{BEBA8EAE-BF5A-486C-A8C5-ECC9F3942E4B}">
                <a14:imgProps xmlns:a14="http://schemas.microsoft.com/office/drawing/2010/main">
                  <a14:imgLayer r:embed="rId4">
                    <a14:imgEffect>
                      <a14:sharpenSoften amount="-11000"/>
                    </a14:imgEffect>
                    <a14:imgEffect>
                      <a14:brightnessContrast bright="63000" contrast="-1000"/>
                    </a14:imgEffect>
                  </a14:imgLayer>
                </a14:imgProps>
              </a:ext>
              <a:ext uri="{28A0092B-C50C-407E-A947-70E740481C1C}">
                <a14:useLocalDpi xmlns:a14="http://schemas.microsoft.com/office/drawing/2010/main" val="0"/>
              </a:ext>
            </a:extLst>
          </a:blip>
          <a:stretch>
            <a:fillRect/>
          </a:stretch>
        </p:blipFill>
        <p:spPr>
          <a:xfrm>
            <a:off x="50090" y="2780928"/>
            <a:ext cx="8986406" cy="1872168"/>
          </a:xfrm>
          <a:prstGeom prst="rect">
            <a:avLst/>
          </a:prstGeom>
        </p:spPr>
      </p:pic>
      <p:sp>
        <p:nvSpPr>
          <p:cNvPr id="15" name="Овал 14"/>
          <p:cNvSpPr/>
          <p:nvPr/>
        </p:nvSpPr>
        <p:spPr>
          <a:xfrm>
            <a:off x="6628470" y="2264098"/>
            <a:ext cx="1440160" cy="1440160"/>
          </a:xfrm>
          <a:prstGeom prst="ellipse">
            <a:avLst/>
          </a:prstGeom>
          <a:gradFill>
            <a:gsLst>
              <a:gs pos="0">
                <a:schemeClr val="accent1">
                  <a:alpha val="65000"/>
                </a:schemeClr>
              </a:gs>
              <a:gs pos="95000">
                <a:schemeClr val="bg1">
                  <a:lumMod val="95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735174" y="2696146"/>
            <a:ext cx="1440160" cy="1440160"/>
          </a:xfrm>
          <a:prstGeom prst="ellipse">
            <a:avLst/>
          </a:prstGeom>
          <a:gradFill>
            <a:gsLst>
              <a:gs pos="0">
                <a:schemeClr val="accent1">
                  <a:alpha val="65000"/>
                </a:schemeClr>
              </a:gs>
              <a:gs pos="95000">
                <a:schemeClr val="bg1">
                  <a:lumMod val="95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6639830" y="3861048"/>
            <a:ext cx="1440160" cy="1440160"/>
          </a:xfrm>
          <a:prstGeom prst="ellipse">
            <a:avLst/>
          </a:prstGeom>
          <a:gradFill>
            <a:gsLst>
              <a:gs pos="0">
                <a:schemeClr val="accent1">
                  <a:alpha val="65000"/>
                </a:schemeClr>
              </a:gs>
              <a:gs pos="95000">
                <a:schemeClr val="bg1">
                  <a:lumMod val="95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7"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smtClean="0">
                <a:solidFill>
                  <a:schemeClr val="bg1"/>
                </a:solidFill>
                <a:effectLst>
                  <a:outerShdw blurRad="38100" dist="38100" dir="2700000" algn="tl">
                    <a:srgbClr val="000000">
                      <a:alpha val="43137"/>
                    </a:srgbClr>
                  </a:outerShdw>
                </a:effectLst>
                <a:latin typeface="+mn-lt"/>
                <a:cs typeface="+mn-cs"/>
              </a:rPr>
              <a:t>Перевозка речным транспортом</a:t>
            </a:r>
            <a:endParaRPr lang="ru-RU" sz="2160" b="1" dirty="0">
              <a:solidFill>
                <a:schemeClr val="bg1"/>
              </a:solidFill>
              <a:effectLst>
                <a:outerShdw blurRad="38100" dist="38100" dir="2700000" algn="tl">
                  <a:srgbClr val="000000">
                    <a:alpha val="43137"/>
                  </a:srgbClr>
                </a:outerShdw>
              </a:effectLst>
              <a:latin typeface="+mn-lt"/>
              <a:cs typeface="+mn-cs"/>
            </a:endParaRPr>
          </a:p>
        </p:txBody>
      </p:sp>
      <p:pic>
        <p:nvPicPr>
          <p:cNvPr id="8" name="Рисунок 44" descr="Лого_РС.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5148064" y="4077072"/>
            <a:ext cx="4608512" cy="1231106"/>
          </a:xfrm>
          <a:prstGeom prst="rect">
            <a:avLst/>
          </a:prstGeom>
        </p:spPr>
        <p:txBody>
          <a:bodyPr wrap="square">
            <a:spAutoFit/>
          </a:bodyPr>
          <a:lstStyle/>
          <a:p>
            <a:pPr algn="ctr"/>
            <a:r>
              <a:rPr lang="ru-RU" sz="1600" b="1" dirty="0"/>
              <a:t>Протяженность внутренних водных </a:t>
            </a:r>
            <a:endParaRPr lang="ru-RU" sz="1600" b="1" dirty="0" smtClean="0"/>
          </a:p>
          <a:p>
            <a:pPr algn="ctr"/>
            <a:r>
              <a:rPr lang="ru-RU" sz="1600" b="1" dirty="0" smtClean="0"/>
              <a:t>путей РФ </a:t>
            </a:r>
          </a:p>
          <a:p>
            <a:pPr algn="ctr"/>
            <a:r>
              <a:rPr lang="ru-RU" sz="1600" b="1" dirty="0" smtClean="0"/>
              <a:t>составляет </a:t>
            </a:r>
          </a:p>
          <a:p>
            <a:pPr algn="ctr"/>
            <a:r>
              <a:rPr lang="ru-RU" sz="2600" b="1" dirty="0" smtClean="0">
                <a:solidFill>
                  <a:srgbClr val="FF0000"/>
                </a:solidFill>
                <a:effectLst>
                  <a:outerShdw blurRad="38100" dist="38100" dir="2700000" algn="tl">
                    <a:srgbClr val="000000">
                      <a:alpha val="43137"/>
                    </a:srgbClr>
                  </a:outerShdw>
                </a:effectLst>
              </a:rPr>
              <a:t>101,7 тыс. км.</a:t>
            </a:r>
            <a:endParaRPr lang="ru-RU" sz="26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108520" y="836712"/>
            <a:ext cx="3535368" cy="1200329"/>
          </a:xfrm>
          <a:prstGeom prst="rect">
            <a:avLst/>
          </a:prstGeom>
          <a:noFill/>
        </p:spPr>
        <p:txBody>
          <a:bodyPr wrap="square" rtlCol="0">
            <a:spAutoFit/>
          </a:bodyPr>
          <a:lstStyle/>
          <a:p>
            <a:pPr algn="ctr"/>
            <a:r>
              <a:rPr lang="ru-RU" sz="3600" b="1" dirty="0" smtClean="0">
                <a:solidFill>
                  <a:srgbClr val="002060"/>
                </a:solidFill>
                <a:effectLst>
                  <a:outerShdw blurRad="38100" dist="38100" dir="2700000" algn="tl">
                    <a:srgbClr val="000000">
                      <a:alpha val="43137"/>
                    </a:srgbClr>
                  </a:outerShdw>
                </a:effectLst>
              </a:rPr>
              <a:t>РЕЧНОЙ ТРАНСПОРТ РФ</a:t>
            </a:r>
            <a:endParaRPr lang="ru-RU" sz="3600" b="1" dirty="0">
              <a:solidFill>
                <a:srgbClr val="002060"/>
              </a:solidFill>
              <a:effectLst>
                <a:outerShdw blurRad="38100" dist="38100" dir="2700000" algn="tl">
                  <a:srgbClr val="000000">
                    <a:alpha val="43137"/>
                  </a:srgbClr>
                </a:outerShdw>
              </a:effectLst>
            </a:endParaRPr>
          </a:p>
        </p:txBody>
      </p:sp>
      <p:sp>
        <p:nvSpPr>
          <p:cNvPr id="9" name="Прямоугольник 8"/>
          <p:cNvSpPr/>
          <p:nvPr/>
        </p:nvSpPr>
        <p:spPr>
          <a:xfrm>
            <a:off x="-108520" y="2984178"/>
            <a:ext cx="3312368" cy="984885"/>
          </a:xfrm>
          <a:prstGeom prst="rect">
            <a:avLst/>
          </a:prstGeom>
        </p:spPr>
        <p:txBody>
          <a:bodyPr wrap="square">
            <a:spAutoFit/>
          </a:bodyPr>
          <a:lstStyle/>
          <a:p>
            <a:pPr algn="ctr"/>
            <a:r>
              <a:rPr lang="ru-RU" sz="1600" b="1" dirty="0" smtClean="0"/>
              <a:t>Эксплуатируются</a:t>
            </a:r>
            <a:r>
              <a:rPr lang="ru-RU" sz="1400" b="1" dirty="0" smtClean="0"/>
              <a:t> </a:t>
            </a:r>
            <a:r>
              <a:rPr lang="ru-RU" sz="2600" b="1" dirty="0">
                <a:solidFill>
                  <a:srgbClr val="FF0000"/>
                </a:solidFill>
                <a:effectLst>
                  <a:outerShdw blurRad="38100" dist="38100" dir="2700000" algn="tl">
                    <a:srgbClr val="000000">
                      <a:alpha val="43137"/>
                    </a:srgbClr>
                  </a:outerShdw>
                </a:effectLst>
              </a:rPr>
              <a:t>723</a:t>
            </a:r>
            <a:r>
              <a:rPr lang="ru-RU" sz="2600" b="1" dirty="0">
                <a:solidFill>
                  <a:schemeClr val="accent1">
                    <a:lumMod val="75000"/>
                  </a:schemeClr>
                </a:solidFill>
                <a:effectLst>
                  <a:outerShdw blurRad="38100" dist="38100" dir="2700000" algn="tl">
                    <a:srgbClr val="000000">
                      <a:alpha val="43137"/>
                    </a:srgbClr>
                  </a:outerShdw>
                </a:effectLst>
              </a:rPr>
              <a:t> </a:t>
            </a:r>
            <a:endParaRPr lang="ru-RU" sz="2600" b="1" dirty="0" smtClean="0">
              <a:solidFill>
                <a:schemeClr val="accent1">
                  <a:lumMod val="75000"/>
                </a:schemeClr>
              </a:solidFill>
              <a:effectLst>
                <a:outerShdw blurRad="38100" dist="38100" dir="2700000" algn="tl">
                  <a:srgbClr val="000000">
                    <a:alpha val="43137"/>
                  </a:srgbClr>
                </a:outerShdw>
              </a:effectLst>
            </a:endParaRPr>
          </a:p>
          <a:p>
            <a:pPr algn="ctr"/>
            <a:r>
              <a:rPr lang="ru-RU" sz="1600" b="1" dirty="0" smtClean="0"/>
              <a:t>судоходных </a:t>
            </a:r>
          </a:p>
          <a:p>
            <a:pPr algn="ctr"/>
            <a:r>
              <a:rPr lang="ru-RU" sz="1600" b="1" dirty="0" smtClean="0"/>
              <a:t>гидротехнических сооружения</a:t>
            </a:r>
            <a:endParaRPr lang="ru-RU" sz="1600" b="1" dirty="0">
              <a:solidFill>
                <a:schemeClr val="accent1">
                  <a:lumMod val="75000"/>
                </a:schemeClr>
              </a:solidFill>
              <a:effectLst>
                <a:outerShdw blurRad="38100" dist="38100" dir="2700000" algn="tl">
                  <a:srgbClr val="000000">
                    <a:alpha val="43137"/>
                  </a:srgbClr>
                </a:outerShdw>
              </a:effectLst>
            </a:endParaRPr>
          </a:p>
        </p:txBody>
      </p:sp>
      <p:sp>
        <p:nvSpPr>
          <p:cNvPr id="10" name="Прямоугольник 9"/>
          <p:cNvSpPr/>
          <p:nvPr/>
        </p:nvSpPr>
        <p:spPr>
          <a:xfrm>
            <a:off x="6253604" y="2736665"/>
            <a:ext cx="2417072" cy="492443"/>
          </a:xfrm>
          <a:prstGeom prst="rect">
            <a:avLst/>
          </a:prstGeom>
        </p:spPr>
        <p:txBody>
          <a:bodyPr wrap="none">
            <a:spAutoFit/>
          </a:bodyPr>
          <a:lstStyle/>
          <a:p>
            <a:r>
              <a:rPr lang="ru-RU" sz="1600" b="1" dirty="0" smtClean="0"/>
              <a:t>В работе</a:t>
            </a:r>
            <a:r>
              <a:rPr lang="ru-RU" sz="1600" b="1" dirty="0" smtClean="0">
                <a:solidFill>
                  <a:schemeClr val="accent1">
                    <a:lumMod val="75000"/>
                  </a:schemeClr>
                </a:solidFill>
                <a:effectLst>
                  <a:outerShdw blurRad="38100" dist="38100" dir="2700000" algn="tl">
                    <a:srgbClr val="000000">
                      <a:alpha val="43137"/>
                    </a:srgbClr>
                  </a:outerShdw>
                </a:effectLst>
              </a:rPr>
              <a:t> </a:t>
            </a:r>
            <a:r>
              <a:rPr lang="ru-RU" sz="2600" b="1" dirty="0" smtClean="0">
                <a:solidFill>
                  <a:srgbClr val="FF0000"/>
                </a:solidFill>
                <a:effectLst>
                  <a:outerShdw blurRad="38100" dist="38100" dir="2700000" algn="tl">
                    <a:srgbClr val="000000">
                      <a:alpha val="43137"/>
                    </a:srgbClr>
                  </a:outerShdw>
                </a:effectLst>
              </a:rPr>
              <a:t>134 </a:t>
            </a:r>
            <a:r>
              <a:rPr lang="ru-RU" sz="2600" b="1" dirty="0">
                <a:solidFill>
                  <a:srgbClr val="FF0000"/>
                </a:solidFill>
                <a:effectLst>
                  <a:outerShdw blurRad="38100" dist="38100" dir="2700000" algn="tl">
                    <a:srgbClr val="000000">
                      <a:alpha val="43137"/>
                    </a:srgbClr>
                  </a:outerShdw>
                </a:effectLst>
              </a:rPr>
              <a:t>порта</a:t>
            </a:r>
            <a:endParaRPr lang="ru-RU" sz="2600" dirty="0">
              <a:solidFill>
                <a:srgbClr val="FF0000"/>
              </a:solidFill>
            </a:endParaRPr>
          </a:p>
        </p:txBody>
      </p:sp>
      <p:sp>
        <p:nvSpPr>
          <p:cNvPr id="13" name="Овал 12"/>
          <p:cNvSpPr/>
          <p:nvPr/>
        </p:nvSpPr>
        <p:spPr>
          <a:xfrm>
            <a:off x="3103133" y="3861048"/>
            <a:ext cx="1440160" cy="1440160"/>
          </a:xfrm>
          <a:prstGeom prst="ellipse">
            <a:avLst/>
          </a:prstGeom>
          <a:gradFill>
            <a:gsLst>
              <a:gs pos="0">
                <a:schemeClr val="accent1">
                  <a:alpha val="65000"/>
                </a:schemeClr>
              </a:gs>
              <a:gs pos="95000">
                <a:schemeClr val="bg1">
                  <a:lumMod val="95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806991" y="4103201"/>
            <a:ext cx="4176463" cy="1200329"/>
          </a:xfrm>
          <a:prstGeom prst="rect">
            <a:avLst/>
          </a:prstGeom>
        </p:spPr>
        <p:txBody>
          <a:bodyPr wrap="square">
            <a:spAutoFit/>
          </a:bodyPr>
          <a:lstStyle/>
          <a:p>
            <a:pPr algn="ctr"/>
            <a:r>
              <a:rPr lang="ru-RU" sz="1600" b="1" dirty="0" smtClean="0"/>
              <a:t>Водных </a:t>
            </a:r>
            <a:r>
              <a:rPr lang="ru-RU" sz="1600" b="1" dirty="0"/>
              <a:t>путей </a:t>
            </a:r>
            <a:r>
              <a:rPr lang="ru-RU" sz="1600" b="1" dirty="0" smtClean="0"/>
              <a:t>с </a:t>
            </a:r>
            <a:r>
              <a:rPr lang="ru-RU" sz="1600" b="1" dirty="0"/>
              <a:t>гарантированными </a:t>
            </a:r>
            <a:endParaRPr lang="ru-RU" sz="1600" b="1" dirty="0" smtClean="0"/>
          </a:p>
          <a:p>
            <a:pPr algn="ctr"/>
            <a:r>
              <a:rPr lang="ru-RU" sz="1600" b="1" dirty="0" smtClean="0"/>
              <a:t>габаритами пути</a:t>
            </a:r>
          </a:p>
          <a:p>
            <a:pPr algn="ctr"/>
            <a:r>
              <a:rPr lang="ru-RU" sz="2600" b="1" dirty="0">
                <a:solidFill>
                  <a:srgbClr val="FF0000"/>
                </a:solidFill>
                <a:effectLst>
                  <a:outerShdw blurRad="38100" dist="38100" dir="2700000" algn="tl">
                    <a:srgbClr val="000000">
                      <a:alpha val="43137"/>
                    </a:srgbClr>
                  </a:outerShdw>
                </a:effectLst>
              </a:rPr>
              <a:t>35 тыс. км  </a:t>
            </a:r>
          </a:p>
          <a:p>
            <a:pPr algn="ctr"/>
            <a:endParaRPr lang="ru-RU" sz="1400" dirty="0"/>
          </a:p>
        </p:txBody>
      </p:sp>
      <p:sp>
        <p:nvSpPr>
          <p:cNvPr id="21" name="Прямоугольник 20"/>
          <p:cNvSpPr/>
          <p:nvPr/>
        </p:nvSpPr>
        <p:spPr>
          <a:xfrm>
            <a:off x="3707904" y="692696"/>
            <a:ext cx="5298576" cy="1538883"/>
          </a:xfrm>
          <a:prstGeom prst="rect">
            <a:avLst/>
          </a:prstGeom>
        </p:spPr>
        <p:txBody>
          <a:bodyPr wrap="square">
            <a:spAutoFit/>
          </a:bodyPr>
          <a:lstStyle/>
          <a:p>
            <a:pPr algn="ctr"/>
            <a:r>
              <a:rPr lang="ru-RU" i="1" dirty="0">
                <a:solidFill>
                  <a:srgbClr val="0070C0"/>
                </a:solidFill>
              </a:rPr>
              <a:t>Внутренние водные пути являются важнейшей составной частью транспортной системы России. Они обеспечивают транспортное обслуживание </a:t>
            </a:r>
            <a:r>
              <a:rPr lang="ru-RU" sz="2000" i="1" dirty="0">
                <a:solidFill>
                  <a:srgbClr val="FF0000"/>
                </a:solidFill>
                <a:effectLst>
                  <a:outerShdw blurRad="38100" dist="38100" dir="2700000" algn="tl">
                    <a:srgbClr val="000000">
                      <a:alpha val="43137"/>
                    </a:srgbClr>
                  </a:outerShdw>
                </a:effectLst>
              </a:rPr>
              <a:t>26 республик</a:t>
            </a:r>
            <a:r>
              <a:rPr lang="ru-RU" i="1" dirty="0">
                <a:solidFill>
                  <a:srgbClr val="0070C0"/>
                </a:solidFill>
              </a:rPr>
              <a:t>, краев, национальных автономных округов и </a:t>
            </a:r>
            <a:r>
              <a:rPr lang="ru-RU" sz="2000" b="1" i="1" dirty="0">
                <a:solidFill>
                  <a:srgbClr val="FF0000"/>
                </a:solidFill>
                <a:effectLst>
                  <a:outerShdw blurRad="38100" dist="38100" dir="2700000" algn="tl">
                    <a:srgbClr val="000000">
                      <a:alpha val="43137"/>
                    </a:srgbClr>
                  </a:outerShdw>
                </a:effectLst>
              </a:rPr>
              <a:t>42 областей России</a:t>
            </a:r>
            <a:r>
              <a:rPr lang="ru-RU" i="1" dirty="0">
                <a:solidFill>
                  <a:srgbClr val="0070C0"/>
                </a:solidFill>
              </a:rPr>
              <a:t>. </a:t>
            </a:r>
          </a:p>
        </p:txBody>
      </p:sp>
      <p:sp>
        <p:nvSpPr>
          <p:cNvPr id="23" name="TextBox 22"/>
          <p:cNvSpPr txBox="1"/>
          <p:nvPr/>
        </p:nvSpPr>
        <p:spPr>
          <a:xfrm>
            <a:off x="7729457" y="5994"/>
            <a:ext cx="393056" cy="584775"/>
          </a:xfrm>
          <a:prstGeom prst="rect">
            <a:avLst/>
          </a:prstGeom>
          <a:noFill/>
        </p:spPr>
        <p:txBody>
          <a:bodyPr wrap="none" rtlCol="0">
            <a:spAutoFit/>
          </a:bodyPr>
          <a:lstStyle/>
          <a:p>
            <a:r>
              <a:rPr lang="ru-RU" sz="3200" b="1" dirty="0">
                <a:solidFill>
                  <a:schemeClr val="bg1"/>
                </a:solidFill>
                <a:effectLst>
                  <a:outerShdw blurRad="38100" dist="38100" dir="2700000" algn="tl">
                    <a:srgbClr val="000000">
                      <a:alpha val="43137"/>
                    </a:srgbClr>
                  </a:outerShdw>
                </a:effectLst>
              </a:rPr>
              <a:t>9</a:t>
            </a:r>
          </a:p>
        </p:txBody>
      </p:sp>
    </p:spTree>
    <p:extLst>
      <p:ext uri="{BB962C8B-B14F-4D97-AF65-F5344CB8AC3E}">
        <p14:creationId xmlns:p14="http://schemas.microsoft.com/office/powerpoint/2010/main" val="328854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7"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smtClean="0">
                <a:solidFill>
                  <a:schemeClr val="bg1"/>
                </a:solidFill>
                <a:effectLst>
                  <a:outerShdw blurRad="38100" dist="38100" dir="2700000" algn="tl">
                    <a:srgbClr val="000000">
                      <a:alpha val="43137"/>
                    </a:srgbClr>
                  </a:outerShdw>
                </a:effectLst>
                <a:latin typeface="+mn-lt"/>
                <a:cs typeface="+mn-cs"/>
              </a:rPr>
              <a:t>Перевозка речным транспортом</a:t>
            </a:r>
            <a:endParaRPr lang="ru-RU" sz="2160" b="1" dirty="0">
              <a:solidFill>
                <a:schemeClr val="bg1"/>
              </a:solidFill>
              <a:effectLst>
                <a:outerShdw blurRad="38100" dist="38100" dir="2700000" algn="tl">
                  <a:srgbClr val="000000">
                    <a:alpha val="43137"/>
                  </a:srgbClr>
                </a:outerShdw>
              </a:effectLst>
              <a:latin typeface="+mn-lt"/>
              <a:cs typeface="+mn-cs"/>
            </a:endParaRPr>
          </a:p>
        </p:txBody>
      </p:sp>
      <p:pic>
        <p:nvPicPr>
          <p:cNvPr id="8"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267546" y="611977"/>
            <a:ext cx="8635948" cy="584775"/>
          </a:xfrm>
          <a:prstGeom prst="rect">
            <a:avLst/>
          </a:prstGeom>
        </p:spPr>
        <p:txBody>
          <a:bodyPr wrap="square">
            <a:spAutoFit/>
          </a:bodyPr>
          <a:lstStyle/>
          <a:p>
            <a:pPr algn="ctr"/>
            <a:r>
              <a:rPr lang="ru-RU" sz="1600" b="1" dirty="0">
                <a:solidFill>
                  <a:srgbClr val="C00000"/>
                </a:solidFill>
                <a:effectLst>
                  <a:outerShdw blurRad="38100" dist="38100" dir="2700000" algn="tl">
                    <a:srgbClr val="000000">
                      <a:alpha val="43137"/>
                    </a:srgbClr>
                  </a:outerShdw>
                </a:effectLst>
              </a:rPr>
              <a:t>С распадом СССР, децентрализацией и приватизацией отрасли объемы перевозок ВВТ сократились в 5 раз</a:t>
            </a: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31013"/>
            <a:ext cx="3945829"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Диаграмма 10"/>
          <p:cNvGraphicFramePr/>
          <p:nvPr>
            <p:extLst>
              <p:ext uri="{D42A27DB-BD31-4B8C-83A1-F6EECF244321}">
                <p14:modId xmlns:p14="http://schemas.microsoft.com/office/powerpoint/2010/main" val="3690412649"/>
              </p:ext>
            </p:extLst>
          </p:nvPr>
        </p:nvGraphicFramePr>
        <p:xfrm>
          <a:off x="342995" y="3307328"/>
          <a:ext cx="8489905" cy="3181985"/>
        </p:xfrm>
        <a:graphic>
          <a:graphicData uri="http://schemas.openxmlformats.org/drawingml/2006/chart">
            <c:chart xmlns:c="http://schemas.openxmlformats.org/drawingml/2006/chart" xmlns:r="http://schemas.openxmlformats.org/officeDocument/2006/relationships" r:id="rId5"/>
          </a:graphicData>
        </a:graphic>
      </p:graphicFrame>
      <p:sp>
        <p:nvSpPr>
          <p:cNvPr id="3" name="Прямоугольник 2"/>
          <p:cNvSpPr/>
          <p:nvPr/>
        </p:nvSpPr>
        <p:spPr>
          <a:xfrm>
            <a:off x="4402087" y="1571308"/>
            <a:ext cx="4572000" cy="1569660"/>
          </a:xfrm>
          <a:prstGeom prst="rect">
            <a:avLst/>
          </a:prstGeom>
        </p:spPr>
        <p:txBody>
          <a:bodyPr>
            <a:spAutoFit/>
          </a:bodyPr>
          <a:lstStyle/>
          <a:p>
            <a:pPr algn="ctr"/>
            <a:r>
              <a:rPr lang="ru-RU" dirty="0"/>
              <a:t>Количество судов с 80-ых годов по 2012 год сократилось </a:t>
            </a:r>
            <a:r>
              <a:rPr lang="ru-RU" sz="2600" b="1" dirty="0">
                <a:solidFill>
                  <a:srgbClr val="FF0000"/>
                </a:solidFill>
                <a:effectLst>
                  <a:outerShdw blurRad="38100" dist="38100" dir="2700000" algn="tl">
                    <a:srgbClr val="000000">
                      <a:alpha val="43137"/>
                    </a:srgbClr>
                  </a:outerShdw>
                </a:effectLst>
              </a:rPr>
              <a:t>в 2 раза</a:t>
            </a:r>
            <a:r>
              <a:rPr lang="ru-RU" dirty="0"/>
              <a:t>, а средний возраст наоборот </a:t>
            </a:r>
            <a:r>
              <a:rPr lang="ru-RU" sz="2600" b="1" dirty="0">
                <a:solidFill>
                  <a:srgbClr val="FF0000"/>
                </a:solidFill>
                <a:effectLst>
                  <a:outerShdw blurRad="38100" dist="38100" dir="2700000" algn="tl">
                    <a:srgbClr val="000000">
                      <a:alpha val="43137"/>
                    </a:srgbClr>
                  </a:outerShdw>
                </a:effectLst>
              </a:rPr>
              <a:t>вырос более чем в 2 раза</a:t>
            </a:r>
            <a:r>
              <a:rPr lang="ru-RU" dirty="0"/>
              <a:t>. </a:t>
            </a:r>
          </a:p>
        </p:txBody>
      </p:sp>
      <p:sp>
        <p:nvSpPr>
          <p:cNvPr id="13" name="TextBox 12"/>
          <p:cNvSpPr txBox="1"/>
          <p:nvPr/>
        </p:nvSpPr>
        <p:spPr>
          <a:xfrm>
            <a:off x="7604210" y="5994"/>
            <a:ext cx="601447"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10</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55122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7"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smtClean="0">
                <a:solidFill>
                  <a:schemeClr val="bg1"/>
                </a:solidFill>
                <a:effectLst>
                  <a:outerShdw blurRad="38100" dist="38100" dir="2700000" algn="tl">
                    <a:srgbClr val="000000">
                      <a:alpha val="43137"/>
                    </a:srgbClr>
                  </a:outerShdw>
                </a:effectLst>
                <a:latin typeface="+mn-lt"/>
                <a:cs typeface="+mn-cs"/>
              </a:rPr>
              <a:t>Перевозка речным транспортом</a:t>
            </a:r>
            <a:endParaRPr lang="ru-RU" sz="2160" b="1" dirty="0">
              <a:solidFill>
                <a:schemeClr val="bg1"/>
              </a:solidFill>
              <a:effectLst>
                <a:outerShdw blurRad="38100" dist="38100" dir="2700000" algn="tl">
                  <a:srgbClr val="000000">
                    <a:alpha val="43137"/>
                  </a:srgbClr>
                </a:outerShdw>
              </a:effectLst>
              <a:latin typeface="+mn-lt"/>
              <a:cs typeface="+mn-cs"/>
            </a:endParaRPr>
          </a:p>
        </p:txBody>
      </p:sp>
      <p:pic>
        <p:nvPicPr>
          <p:cNvPr id="8"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323528" y="620688"/>
            <a:ext cx="8712968" cy="738664"/>
          </a:xfrm>
          <a:prstGeom prst="rect">
            <a:avLst/>
          </a:prstGeom>
          <a:gradFill flip="none" rotWithShape="1">
            <a:gsLst>
              <a:gs pos="0">
                <a:schemeClr val="accent6"/>
              </a:gs>
              <a:gs pos="95000">
                <a:schemeClr val="bg1">
                  <a:lumMod val="95000"/>
                </a:schemeClr>
              </a:gs>
            </a:gsLst>
            <a:lin ang="13500000" scaled="1"/>
            <a:tileRect/>
          </a:gradFill>
          <a:ln>
            <a:solidFill>
              <a:schemeClr val="tx1"/>
            </a:solidFill>
            <a:prstDash val="solid"/>
          </a:ln>
        </p:spPr>
        <p:txBody>
          <a:bodyPr wrap="square">
            <a:spAutoFit/>
          </a:bodyPr>
          <a:lstStyle/>
          <a:p>
            <a:pPr algn="ctr"/>
            <a:r>
              <a:rPr lang="ru-RU" sz="1400" dirty="0">
                <a:effectLst>
                  <a:outerShdw blurRad="38100" dist="38100" dir="2700000" algn="tl">
                    <a:srgbClr val="000000">
                      <a:alpha val="43137"/>
                    </a:srgbClr>
                  </a:outerShdw>
                </a:effectLst>
              </a:rPr>
              <a:t>Постоянная индексация железнодорожных тарифов привела к тому, что схема доставки с использованием речного транспорта, несмотря на дополнительные расходы по перевалке груза, становится выгоднее, нежели перевозка железнодорожным транспортом</a:t>
            </a:r>
          </a:p>
        </p:txBody>
      </p:sp>
      <p:sp>
        <p:nvSpPr>
          <p:cNvPr id="9" name="TextBox 8"/>
          <p:cNvSpPr txBox="1"/>
          <p:nvPr/>
        </p:nvSpPr>
        <p:spPr>
          <a:xfrm>
            <a:off x="7594685" y="20133"/>
            <a:ext cx="601447"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11</a:t>
            </a:r>
            <a:endParaRPr lang="ru-RU" sz="3200" b="1" dirty="0">
              <a:solidFill>
                <a:schemeClr val="bg1"/>
              </a:solidFill>
              <a:effectLst>
                <a:outerShdw blurRad="38100" dist="38100" dir="2700000" algn="tl">
                  <a:srgbClr val="000000">
                    <a:alpha val="43137"/>
                  </a:srgbClr>
                </a:outerShdw>
              </a:effectLst>
            </a:endParaRPr>
          </a:p>
        </p:txBody>
      </p:sp>
      <p:sp>
        <p:nvSpPr>
          <p:cNvPr id="5" name="Прямоугольник 4"/>
          <p:cNvSpPr/>
          <p:nvPr/>
        </p:nvSpPr>
        <p:spPr>
          <a:xfrm>
            <a:off x="323528" y="1484784"/>
            <a:ext cx="8712968" cy="4896544"/>
          </a:xfrm>
          <a:prstGeom prst="rect">
            <a:avLst/>
          </a:prstGeom>
          <a:blipFill dpi="0" rotWithShape="1">
            <a:blip r:embed="rId4">
              <a:extLst>
                <a:ext uri="{BEBA8EAE-BF5A-486C-A8C5-ECC9F3942E4B}">
                  <a14:imgProps xmlns:a14="http://schemas.microsoft.com/office/drawing/2010/main">
                    <a14:imgLayer r:embed="rId5">
                      <a14:imgEffect>
                        <a14:brightnessContrast bright="17000" contrast="9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026" name="Picture 2" descr="На главную страницу"/>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634" y="3701405"/>
            <a:ext cx="1962150" cy="4476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Логотип компании"/>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15000" contrast="66000"/>
                    </a14:imgEffect>
                  </a14:imgLayer>
                </a14:imgProps>
              </a:ext>
              <a:ext uri="{28A0092B-C50C-407E-A947-70E740481C1C}">
                <a14:useLocalDpi xmlns:a14="http://schemas.microsoft.com/office/drawing/2010/main" val="0"/>
              </a:ext>
            </a:extLst>
          </a:blip>
          <a:srcRect/>
          <a:stretch>
            <a:fillRect/>
          </a:stretch>
        </p:blipFill>
        <p:spPr bwMode="auto">
          <a:xfrm>
            <a:off x="503144" y="2166297"/>
            <a:ext cx="2287130" cy="55099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www.severstal.ru/img/logo_russ.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927" y="4925346"/>
            <a:ext cx="1615564" cy="504056"/>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p:nvSpPr>
        <p:spPr>
          <a:xfrm>
            <a:off x="2843808" y="1556792"/>
            <a:ext cx="6130279" cy="4680520"/>
          </a:xfrm>
          <a:prstGeom prst="rect">
            <a:avLst/>
          </a:prstGeom>
          <a:solidFill>
            <a:schemeClr val="bg1">
              <a:lumMod val="75000"/>
              <a:alpha val="71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u="sng" dirty="0">
              <a:solidFill>
                <a:srgbClr val="00B050"/>
              </a:solidFill>
              <a:effectLst>
                <a:outerShdw blurRad="38100" dist="38100" dir="2700000" algn="tl">
                  <a:srgbClr val="000000">
                    <a:alpha val="43137"/>
                  </a:srgbClr>
                </a:outerShdw>
              </a:effectLst>
            </a:endParaRPr>
          </a:p>
        </p:txBody>
      </p:sp>
      <p:graphicFrame>
        <p:nvGraphicFramePr>
          <p:cNvPr id="15" name="Таблица 14"/>
          <p:cNvGraphicFramePr>
            <a:graphicFrameLocks noGrp="1"/>
          </p:cNvGraphicFramePr>
          <p:nvPr>
            <p:extLst>
              <p:ext uri="{D42A27DB-BD31-4B8C-83A1-F6EECF244321}">
                <p14:modId xmlns:p14="http://schemas.microsoft.com/office/powerpoint/2010/main" val="2297304196"/>
              </p:ext>
            </p:extLst>
          </p:nvPr>
        </p:nvGraphicFramePr>
        <p:xfrm>
          <a:off x="2915816" y="3501008"/>
          <a:ext cx="5989090" cy="741680"/>
        </p:xfrm>
        <a:graphic>
          <a:graphicData uri="http://schemas.openxmlformats.org/drawingml/2006/table">
            <a:tbl>
              <a:tblPr firstRow="1" bandRow="1">
                <a:tableStyleId>{3C2FFA5D-87B4-456A-9821-1D502468CF0F}</a:tableStyleId>
              </a:tblPr>
              <a:tblGrid>
                <a:gridCol w="1197818"/>
                <a:gridCol w="1197818"/>
                <a:gridCol w="1197818"/>
                <a:gridCol w="1197818"/>
                <a:gridCol w="1197818"/>
              </a:tblGrid>
              <a:tr h="370840">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Груз</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2011</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2012</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2013</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2014</a:t>
                      </a:r>
                      <a:endParaRPr lang="ru-RU" sz="1000" b="1" kern="1200" dirty="0">
                        <a:solidFill>
                          <a:schemeClr val="lt1"/>
                        </a:solidFill>
                        <a:latin typeface="Verdana" pitchFamily="34" charset="0"/>
                        <a:ea typeface="Verdana" pitchFamily="34" charset="0"/>
                        <a:cs typeface="Verdana" pitchFamily="34" charset="0"/>
                      </a:endParaRPr>
                    </a:p>
                  </a:txBody>
                  <a:tcPr/>
                </a:tc>
              </a:tr>
              <a:tr h="370840">
                <a:tc>
                  <a:txBody>
                    <a:bodyPr/>
                    <a:lstStyle/>
                    <a:p>
                      <a:pPr algn="ctr"/>
                      <a:r>
                        <a:rPr lang="ru-RU" sz="1000" dirty="0" smtClean="0">
                          <a:latin typeface="Verdana" pitchFamily="34" charset="0"/>
                          <a:ea typeface="Verdana" pitchFamily="34" charset="0"/>
                          <a:cs typeface="Verdana" pitchFamily="34" charset="0"/>
                        </a:rPr>
                        <a:t>Металлопрокат</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511 114 т.</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205</a:t>
                      </a:r>
                      <a:r>
                        <a:rPr lang="ru-RU" sz="1000" baseline="0" dirty="0" smtClean="0">
                          <a:latin typeface="Verdana" pitchFamily="34" charset="0"/>
                          <a:ea typeface="Verdana" pitchFamily="34" charset="0"/>
                          <a:cs typeface="Verdana" pitchFamily="34" charset="0"/>
                        </a:rPr>
                        <a:t> 294 т.</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257 392 т.</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477 863 т.</a:t>
                      </a:r>
                      <a:endParaRPr lang="ru-RU" sz="1000" dirty="0">
                        <a:latin typeface="Verdana" pitchFamily="34" charset="0"/>
                        <a:ea typeface="Verdana" pitchFamily="34" charset="0"/>
                        <a:cs typeface="Verdana" pitchFamily="34" charset="0"/>
                      </a:endParaRPr>
                    </a:p>
                  </a:txBody>
                  <a:tcPr/>
                </a:tc>
              </a:tr>
            </a:tbl>
          </a:graphicData>
        </a:graphic>
      </p:graphicFrame>
      <p:graphicFrame>
        <p:nvGraphicFramePr>
          <p:cNvPr id="19" name="Таблица 18"/>
          <p:cNvGraphicFramePr>
            <a:graphicFrameLocks noGrp="1"/>
          </p:cNvGraphicFramePr>
          <p:nvPr>
            <p:extLst>
              <p:ext uri="{D42A27DB-BD31-4B8C-83A1-F6EECF244321}">
                <p14:modId xmlns:p14="http://schemas.microsoft.com/office/powerpoint/2010/main" val="263638751"/>
              </p:ext>
            </p:extLst>
          </p:nvPr>
        </p:nvGraphicFramePr>
        <p:xfrm>
          <a:off x="2915816" y="1628800"/>
          <a:ext cx="5989090" cy="1407160"/>
        </p:xfrm>
        <a:graphic>
          <a:graphicData uri="http://schemas.openxmlformats.org/drawingml/2006/table">
            <a:tbl>
              <a:tblPr firstRow="1" bandRow="1">
                <a:effectLst>
                  <a:outerShdw blurRad="50800" dist="38100" dir="2700000" algn="tl" rotWithShape="0">
                    <a:prstClr val="black">
                      <a:alpha val="40000"/>
                    </a:prstClr>
                  </a:outerShdw>
                </a:effectLst>
                <a:tableStyleId>{3C2FFA5D-87B4-456A-9821-1D502468CF0F}</a:tableStyleId>
              </a:tblPr>
              <a:tblGrid>
                <a:gridCol w="1512168"/>
                <a:gridCol w="1152128"/>
                <a:gridCol w="929158"/>
                <a:gridCol w="1197818"/>
                <a:gridCol w="1197818"/>
              </a:tblGrid>
              <a:tr h="370840">
                <a:tc>
                  <a:txBody>
                    <a:bodyPr/>
                    <a:lstStyle/>
                    <a:p>
                      <a:pPr algn="ctr"/>
                      <a:r>
                        <a:rPr lang="ru-RU" sz="1000" dirty="0" smtClean="0">
                          <a:latin typeface="Verdana" pitchFamily="34" charset="0"/>
                          <a:ea typeface="Verdana" pitchFamily="34" charset="0"/>
                          <a:cs typeface="Verdana" pitchFamily="34" charset="0"/>
                        </a:rPr>
                        <a:t>Груз</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2011</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2012</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2013</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2014</a:t>
                      </a:r>
                      <a:endParaRPr lang="ru-RU" sz="1000" dirty="0">
                        <a:latin typeface="Verdana" pitchFamily="34" charset="0"/>
                        <a:ea typeface="Verdana" pitchFamily="34" charset="0"/>
                        <a:cs typeface="Verdana" pitchFamily="34" charset="0"/>
                      </a:endParaRPr>
                    </a:p>
                  </a:txBody>
                  <a:tcPr/>
                </a:tc>
              </a:tr>
              <a:tr h="370840">
                <a:tc>
                  <a:txBody>
                    <a:bodyPr/>
                    <a:lstStyle/>
                    <a:p>
                      <a:pPr algn="ctr"/>
                      <a:r>
                        <a:rPr lang="ru-RU" sz="1000" dirty="0" smtClean="0">
                          <a:latin typeface="Verdana" pitchFamily="34" charset="0"/>
                          <a:ea typeface="Verdana" pitchFamily="34" charset="0"/>
                          <a:cs typeface="Verdana" pitchFamily="34" charset="0"/>
                        </a:rPr>
                        <a:t>Трубы</a:t>
                      </a:r>
                      <a:r>
                        <a:rPr lang="ru-RU" sz="1000" baseline="0" dirty="0" smtClean="0">
                          <a:latin typeface="Verdana" pitchFamily="34" charset="0"/>
                          <a:ea typeface="Verdana" pitchFamily="34" charset="0"/>
                          <a:cs typeface="Verdana" pitchFamily="34" charset="0"/>
                        </a:rPr>
                        <a:t> большого диаметра</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30 000 т.</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a:t>
                      </a:r>
                      <a:endParaRPr lang="ru-RU" sz="1000" dirty="0">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30 000 т.</a:t>
                      </a:r>
                      <a:endParaRPr lang="ru-RU" sz="1000" dirty="0">
                        <a:latin typeface="Verdana" pitchFamily="34" charset="0"/>
                        <a:ea typeface="Verdana" pitchFamily="34" charset="0"/>
                        <a:cs typeface="Verdana" pitchFamily="34" charset="0"/>
                      </a:endParaRPr>
                    </a:p>
                  </a:txBody>
                  <a:tcPr/>
                </a:tc>
              </a:tr>
              <a:tr h="370840">
                <a:tc>
                  <a:txBody>
                    <a:bodyPr/>
                    <a:lstStyle/>
                    <a:p>
                      <a:pPr algn="ctr"/>
                      <a:r>
                        <a:rPr lang="ru-RU" sz="1000" dirty="0" smtClean="0">
                          <a:latin typeface="Verdana" pitchFamily="34" charset="0"/>
                          <a:ea typeface="Verdana" pitchFamily="34" charset="0"/>
                          <a:cs typeface="Verdana" pitchFamily="34" charset="0"/>
                        </a:rPr>
                        <a:t>Широкоформатный</a:t>
                      </a:r>
                      <a:r>
                        <a:rPr lang="ru-RU" sz="1000" baseline="0" dirty="0" smtClean="0">
                          <a:latin typeface="Verdana" pitchFamily="34" charset="0"/>
                          <a:ea typeface="Verdana" pitchFamily="34" charset="0"/>
                          <a:cs typeface="Verdana" pitchFamily="34" charset="0"/>
                        </a:rPr>
                        <a:t> лист</a:t>
                      </a:r>
                      <a:endParaRPr lang="ru-RU" sz="1000" dirty="0">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20 000 т.</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algn="ctr"/>
                      <a:r>
                        <a:rPr lang="ru-RU" sz="1000" dirty="0" smtClean="0">
                          <a:latin typeface="Verdana" pitchFamily="34" charset="0"/>
                          <a:ea typeface="Verdana" pitchFamily="34" charset="0"/>
                          <a:cs typeface="Verdana" pitchFamily="34" charset="0"/>
                        </a:rPr>
                        <a:t>-</a:t>
                      </a:r>
                      <a:endParaRPr lang="ru-RU" sz="1000" dirty="0">
                        <a:latin typeface="Verdana" pitchFamily="34" charset="0"/>
                        <a:ea typeface="Verdana" pitchFamily="34" charset="0"/>
                        <a:cs typeface="Verdana" pitchFamily="34" charset="0"/>
                      </a:endParaRPr>
                    </a:p>
                  </a:txBody>
                  <a:tcPr/>
                </a:tc>
              </a:tr>
              <a:tr h="226432">
                <a:tc>
                  <a:txBody>
                    <a:bodyPr/>
                    <a:lstStyle/>
                    <a:p>
                      <a:pPr algn="ctr"/>
                      <a:r>
                        <a:rPr lang="ru-RU" sz="1000" dirty="0" smtClean="0">
                          <a:latin typeface="Verdana" pitchFamily="34" charset="0"/>
                          <a:ea typeface="Verdana" pitchFamily="34" charset="0"/>
                          <a:cs typeface="Verdana" pitchFamily="34" charset="0"/>
                        </a:rPr>
                        <a:t>М\лом</a:t>
                      </a:r>
                      <a:endParaRPr lang="ru-RU" sz="1000" dirty="0">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kern="1200" dirty="0" smtClean="0">
                          <a:solidFill>
                            <a:schemeClr val="dk1"/>
                          </a:solidFill>
                          <a:latin typeface="Verdana" pitchFamily="34" charset="0"/>
                          <a:ea typeface="Verdana" pitchFamily="34" charset="0"/>
                          <a:cs typeface="Verdana" pitchFamily="34" charset="0"/>
                        </a:rPr>
                        <a:t>-</a:t>
                      </a:r>
                      <a:endParaRPr lang="ru-RU" sz="1000" kern="1200" dirty="0">
                        <a:solidFill>
                          <a:schemeClr val="dk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en-US" sz="1000" kern="1200" dirty="0" smtClean="0">
                          <a:solidFill>
                            <a:schemeClr val="dk1"/>
                          </a:solidFill>
                          <a:latin typeface="Verdana" pitchFamily="34" charset="0"/>
                          <a:ea typeface="Verdana" pitchFamily="34" charset="0"/>
                          <a:cs typeface="Verdana" pitchFamily="34" charset="0"/>
                        </a:rPr>
                        <a:t>~ 3 000</a:t>
                      </a:r>
                      <a:r>
                        <a:rPr lang="ru-RU" sz="1000" kern="1200" dirty="0" smtClean="0">
                          <a:solidFill>
                            <a:schemeClr val="dk1"/>
                          </a:solidFill>
                          <a:latin typeface="Verdana" pitchFamily="34" charset="0"/>
                          <a:ea typeface="Verdana" pitchFamily="34" charset="0"/>
                          <a:cs typeface="Verdana" pitchFamily="34" charset="0"/>
                        </a:rPr>
                        <a:t> т.</a:t>
                      </a:r>
                      <a:endParaRPr lang="ru-RU" sz="1000" kern="1200" dirty="0">
                        <a:solidFill>
                          <a:schemeClr val="dk1"/>
                        </a:solidFill>
                        <a:latin typeface="Verdana" pitchFamily="34" charset="0"/>
                        <a:ea typeface="Verdana" pitchFamily="34" charset="0"/>
                        <a:cs typeface="Verdana" pitchFamily="34" charset="0"/>
                      </a:endParaRPr>
                    </a:p>
                  </a:txBody>
                  <a:tcPr/>
                </a:tc>
              </a:tr>
            </a:tbl>
          </a:graphicData>
        </a:graphic>
      </p:graphicFrame>
      <p:graphicFrame>
        <p:nvGraphicFramePr>
          <p:cNvPr id="21" name="Таблица 20"/>
          <p:cNvGraphicFramePr>
            <a:graphicFrameLocks noGrp="1"/>
          </p:cNvGraphicFramePr>
          <p:nvPr>
            <p:extLst>
              <p:ext uri="{D42A27DB-BD31-4B8C-83A1-F6EECF244321}">
                <p14:modId xmlns:p14="http://schemas.microsoft.com/office/powerpoint/2010/main" val="195265448"/>
              </p:ext>
            </p:extLst>
          </p:nvPr>
        </p:nvGraphicFramePr>
        <p:xfrm>
          <a:off x="2915816" y="4739352"/>
          <a:ext cx="5989090" cy="1137920"/>
        </p:xfrm>
        <a:graphic>
          <a:graphicData uri="http://schemas.openxmlformats.org/drawingml/2006/table">
            <a:tbl>
              <a:tblPr firstRow="1" bandRow="1">
                <a:tableStyleId>{3C2FFA5D-87B4-456A-9821-1D502468CF0F}</a:tableStyleId>
              </a:tblPr>
              <a:tblGrid>
                <a:gridCol w="1197818"/>
                <a:gridCol w="1178446"/>
                <a:gridCol w="1217190"/>
                <a:gridCol w="1197818"/>
                <a:gridCol w="1197818"/>
              </a:tblGrid>
              <a:tr h="370840">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Груз</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2011</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2012</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2013</a:t>
                      </a:r>
                      <a:endParaRPr lang="ru-RU" sz="1000" b="1" kern="1200" dirty="0">
                        <a:solidFill>
                          <a:schemeClr val="lt1"/>
                        </a:solidFill>
                        <a:latin typeface="Verdana" pitchFamily="34" charset="0"/>
                        <a:ea typeface="Verdana" pitchFamily="34" charset="0"/>
                        <a:cs typeface="Verdana" pitchFamily="34" charset="0"/>
                      </a:endParaRPr>
                    </a:p>
                  </a:txBody>
                  <a:tcPr/>
                </a:tc>
                <a:tc>
                  <a:txBody>
                    <a:bodyPr/>
                    <a:lstStyle/>
                    <a:p>
                      <a:pPr marL="0" algn="ctr" defTabSz="914400" rtl="0" eaLnBrk="1" latinLnBrk="0" hangingPunct="1"/>
                      <a:r>
                        <a:rPr lang="ru-RU" sz="1000" b="1" kern="1200" dirty="0" smtClean="0">
                          <a:solidFill>
                            <a:schemeClr val="lt1"/>
                          </a:solidFill>
                          <a:latin typeface="Verdana" pitchFamily="34" charset="0"/>
                          <a:ea typeface="Verdana" pitchFamily="34" charset="0"/>
                          <a:cs typeface="Verdana" pitchFamily="34" charset="0"/>
                        </a:rPr>
                        <a:t>2014</a:t>
                      </a:r>
                      <a:endParaRPr lang="ru-RU" sz="1000" b="1" kern="1200" dirty="0">
                        <a:solidFill>
                          <a:schemeClr val="lt1"/>
                        </a:solidFill>
                        <a:latin typeface="Verdana" pitchFamily="34" charset="0"/>
                        <a:ea typeface="Verdana" pitchFamily="34" charset="0"/>
                        <a:cs typeface="Verdana" pitchFamily="34" charset="0"/>
                      </a:endParaRPr>
                    </a:p>
                  </a:txBody>
                  <a:tcPr/>
                </a:tc>
              </a:tr>
              <a:tr h="370840">
                <a:tc>
                  <a:txBody>
                    <a:bodyPr/>
                    <a:lstStyle/>
                    <a:p>
                      <a:pPr algn="ctr"/>
                      <a:r>
                        <a:rPr lang="ru-RU" sz="1000" dirty="0" smtClean="0">
                          <a:latin typeface="Verdana" pitchFamily="34" charset="0"/>
                          <a:ea typeface="Verdana" pitchFamily="34" charset="0"/>
                          <a:cs typeface="Verdana" pitchFamily="34" charset="0"/>
                        </a:rPr>
                        <a:t>Завоз сырья</a:t>
                      </a:r>
                      <a:endParaRPr lang="ru-RU" sz="1000" dirty="0">
                        <a:latin typeface="Verdana" pitchFamily="34" charset="0"/>
                        <a:ea typeface="Verdana" pitchFamily="34" charset="0"/>
                        <a:cs typeface="Verdana" pitchFamily="34" charset="0"/>
                      </a:endParaRPr>
                    </a:p>
                  </a:txBody>
                  <a:tcPr/>
                </a:tc>
                <a:tc>
                  <a:txBody>
                    <a:bodyPr/>
                    <a:lstStyle/>
                    <a:p>
                      <a:pPr algn="ctr"/>
                      <a:r>
                        <a:rPr lang="ru-RU" sz="1000" b="0" kern="1200" dirty="0" smtClean="0">
                          <a:solidFill>
                            <a:schemeClr val="dk1"/>
                          </a:solidFill>
                          <a:effectLst/>
                          <a:latin typeface="Verdana" pitchFamily="34" charset="0"/>
                          <a:ea typeface="Verdana" pitchFamily="34" charset="0"/>
                          <a:cs typeface="Verdana" pitchFamily="34" charset="0"/>
                        </a:rPr>
                        <a:t>1 </a:t>
                      </a:r>
                      <a:r>
                        <a:rPr lang="ru-RU" sz="1000" b="0" kern="1200" smtClean="0">
                          <a:solidFill>
                            <a:schemeClr val="dk1"/>
                          </a:solidFill>
                          <a:effectLst/>
                          <a:latin typeface="Verdana" pitchFamily="34" charset="0"/>
                          <a:ea typeface="Verdana" pitchFamily="34" charset="0"/>
                          <a:cs typeface="Verdana" pitchFamily="34" charset="0"/>
                        </a:rPr>
                        <a:t>271 032</a:t>
                      </a:r>
                      <a:endParaRPr lang="ru-RU" sz="1000" b="0" dirty="0">
                        <a:latin typeface="Verdana" pitchFamily="34" charset="0"/>
                        <a:ea typeface="Verdana" pitchFamily="34" charset="0"/>
                        <a:cs typeface="Verdana" pitchFamily="34" charset="0"/>
                      </a:endParaRPr>
                    </a:p>
                  </a:txBody>
                  <a:tcPr anchor="ctr"/>
                </a:tc>
                <a:tc>
                  <a:txBody>
                    <a:bodyPr/>
                    <a:lstStyle/>
                    <a:p>
                      <a:pPr marL="0" algn="ctr" defTabSz="914400" rtl="0" eaLnBrk="1" latinLnBrk="0" hangingPunct="1"/>
                      <a:r>
                        <a:rPr lang="ru-RU" sz="1000" b="0" kern="1200" dirty="0" smtClean="0">
                          <a:solidFill>
                            <a:schemeClr val="dk1"/>
                          </a:solidFill>
                          <a:effectLst/>
                          <a:latin typeface="Verdana" pitchFamily="34" charset="0"/>
                          <a:ea typeface="Verdana" pitchFamily="34" charset="0"/>
                          <a:cs typeface="Verdana" pitchFamily="34" charset="0"/>
                        </a:rPr>
                        <a:t>1 752 735</a:t>
                      </a:r>
                      <a:endParaRPr lang="ru-RU" sz="1000" b="0"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ctr" defTabSz="914400" rtl="0" eaLnBrk="1" latinLnBrk="0" hangingPunct="1"/>
                      <a:r>
                        <a:rPr lang="ru-RU" sz="1000" b="0" kern="1200" dirty="0" smtClean="0">
                          <a:solidFill>
                            <a:schemeClr val="dk1"/>
                          </a:solidFill>
                          <a:effectLst/>
                          <a:latin typeface="Verdana" pitchFamily="34" charset="0"/>
                          <a:ea typeface="Verdana" pitchFamily="34" charset="0"/>
                          <a:cs typeface="Verdana" pitchFamily="34" charset="0"/>
                        </a:rPr>
                        <a:t>1 871 664</a:t>
                      </a:r>
                      <a:r>
                        <a:rPr lang="ru-RU" sz="1000" b="0" kern="1200" dirty="0" smtClean="0">
                          <a:solidFill>
                            <a:schemeClr val="dk1"/>
                          </a:solidFill>
                          <a:latin typeface="Verdana" pitchFamily="34" charset="0"/>
                          <a:ea typeface="Verdana" pitchFamily="34" charset="0"/>
                          <a:cs typeface="Verdana" pitchFamily="34" charset="0"/>
                        </a:rPr>
                        <a:t>.</a:t>
                      </a:r>
                      <a:endParaRPr lang="ru-RU" sz="1000" b="0"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ctr" defTabSz="914400" rtl="0" eaLnBrk="1" latinLnBrk="0" hangingPunct="1"/>
                      <a:r>
                        <a:rPr lang="ru-RU" sz="1000" b="0" kern="1200" dirty="0" smtClean="0">
                          <a:solidFill>
                            <a:schemeClr val="dk1"/>
                          </a:solidFill>
                          <a:effectLst/>
                          <a:latin typeface="Verdana" pitchFamily="34" charset="0"/>
                          <a:ea typeface="Verdana" pitchFamily="34" charset="0"/>
                          <a:cs typeface="Verdana" pitchFamily="34" charset="0"/>
                        </a:rPr>
                        <a:t>1 736 726</a:t>
                      </a:r>
                      <a:endParaRPr lang="ru-RU" sz="1000" b="0" kern="1200" dirty="0">
                        <a:solidFill>
                          <a:schemeClr val="dk1"/>
                        </a:solidFill>
                        <a:latin typeface="Verdana" pitchFamily="34" charset="0"/>
                        <a:ea typeface="Verdana" pitchFamily="34" charset="0"/>
                        <a:cs typeface="Verdana" pitchFamily="34" charset="0"/>
                      </a:endParaRPr>
                    </a:p>
                  </a:txBody>
                  <a:tcPr anchor="ctr"/>
                </a:tc>
              </a:tr>
              <a:tr h="370840">
                <a:tc>
                  <a:txBody>
                    <a:bodyPr/>
                    <a:lstStyle/>
                    <a:p>
                      <a:pPr algn="ctr"/>
                      <a:r>
                        <a:rPr lang="ru-RU" sz="1000" dirty="0" smtClean="0">
                          <a:latin typeface="Verdana" pitchFamily="34" charset="0"/>
                          <a:ea typeface="Verdana" pitchFamily="34" charset="0"/>
                          <a:cs typeface="Verdana" pitchFamily="34" charset="0"/>
                        </a:rPr>
                        <a:t>Вывоз готовой продукции</a:t>
                      </a:r>
                      <a:endParaRPr lang="ru-RU" sz="1000" dirty="0">
                        <a:latin typeface="Verdana" pitchFamily="34" charset="0"/>
                        <a:ea typeface="Verdana" pitchFamily="34" charset="0"/>
                        <a:cs typeface="Verdana" pitchFamily="34" charset="0"/>
                      </a:endParaRPr>
                    </a:p>
                  </a:txBody>
                  <a:tcPr/>
                </a:tc>
                <a:tc>
                  <a:txBody>
                    <a:bodyPr/>
                    <a:lstStyle/>
                    <a:p>
                      <a:pPr algn="ctr"/>
                      <a:r>
                        <a:rPr lang="ru-RU" sz="1000" b="0" kern="1200" dirty="0" smtClean="0">
                          <a:solidFill>
                            <a:schemeClr val="dk1"/>
                          </a:solidFill>
                          <a:effectLst/>
                          <a:latin typeface="Verdana" pitchFamily="34" charset="0"/>
                          <a:ea typeface="Verdana" pitchFamily="34" charset="0"/>
                          <a:cs typeface="Verdana" pitchFamily="34" charset="0"/>
                        </a:rPr>
                        <a:t>2 272 068</a:t>
                      </a:r>
                      <a:endParaRPr lang="ru-RU" sz="1000" b="0" dirty="0">
                        <a:latin typeface="Verdana" pitchFamily="34" charset="0"/>
                        <a:ea typeface="Verdana" pitchFamily="34" charset="0"/>
                        <a:cs typeface="Verdana" pitchFamily="34" charset="0"/>
                      </a:endParaRPr>
                    </a:p>
                  </a:txBody>
                  <a:tcPr anchor="ctr"/>
                </a:tc>
                <a:tc>
                  <a:txBody>
                    <a:bodyPr/>
                    <a:lstStyle/>
                    <a:p>
                      <a:pPr algn="ctr"/>
                      <a:r>
                        <a:rPr lang="ru-RU" sz="1000" b="0" kern="1200" dirty="0" smtClean="0">
                          <a:solidFill>
                            <a:schemeClr val="dk1"/>
                          </a:solidFill>
                          <a:effectLst/>
                          <a:latin typeface="Verdana" pitchFamily="34" charset="0"/>
                          <a:ea typeface="Verdana" pitchFamily="34" charset="0"/>
                          <a:cs typeface="Verdana" pitchFamily="34" charset="0"/>
                        </a:rPr>
                        <a:t>2 545 526</a:t>
                      </a:r>
                      <a:endParaRPr lang="ru-RU" sz="1000" b="0" dirty="0">
                        <a:latin typeface="Verdana" pitchFamily="34" charset="0"/>
                        <a:ea typeface="Verdana" pitchFamily="34" charset="0"/>
                        <a:cs typeface="Verdana" pitchFamily="34" charset="0"/>
                      </a:endParaRPr>
                    </a:p>
                  </a:txBody>
                  <a:tcPr anchor="ctr"/>
                </a:tc>
                <a:tc>
                  <a:txBody>
                    <a:bodyPr/>
                    <a:lstStyle/>
                    <a:p>
                      <a:pPr algn="ctr"/>
                      <a:r>
                        <a:rPr lang="ru-RU" sz="1000" b="0" kern="1200" dirty="0" smtClean="0">
                          <a:solidFill>
                            <a:schemeClr val="dk1"/>
                          </a:solidFill>
                          <a:effectLst/>
                          <a:latin typeface="Verdana" pitchFamily="34" charset="0"/>
                          <a:ea typeface="Verdana" pitchFamily="34" charset="0"/>
                          <a:cs typeface="Verdana" pitchFamily="34" charset="0"/>
                        </a:rPr>
                        <a:t>2 347 701</a:t>
                      </a:r>
                      <a:endParaRPr lang="ru-RU" sz="1000" b="0" dirty="0">
                        <a:latin typeface="Verdana" pitchFamily="34" charset="0"/>
                        <a:ea typeface="Verdana" pitchFamily="34" charset="0"/>
                        <a:cs typeface="Verdana" pitchFamily="34" charset="0"/>
                      </a:endParaRPr>
                    </a:p>
                  </a:txBody>
                  <a:tcPr anchor="ctr"/>
                </a:tc>
                <a:tc>
                  <a:txBody>
                    <a:bodyPr/>
                    <a:lstStyle/>
                    <a:p>
                      <a:pPr algn="ctr"/>
                      <a:r>
                        <a:rPr lang="ru-RU" sz="1000" b="0" kern="1200" dirty="0" smtClean="0">
                          <a:solidFill>
                            <a:schemeClr val="dk1"/>
                          </a:solidFill>
                          <a:effectLst/>
                          <a:latin typeface="Verdana" pitchFamily="34" charset="0"/>
                          <a:ea typeface="Verdana" pitchFamily="34" charset="0"/>
                          <a:cs typeface="Verdana" pitchFamily="34" charset="0"/>
                        </a:rPr>
                        <a:t>1 877 656</a:t>
                      </a:r>
                      <a:endParaRPr lang="ru-RU" sz="10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549664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432631"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6"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600" b="1" dirty="0" smtClean="0">
                <a:solidFill>
                  <a:schemeClr val="bg1"/>
                </a:solidFill>
                <a:effectLst>
                  <a:outerShdw blurRad="38100" dist="38100" dir="2700000" algn="tl">
                    <a:srgbClr val="000000">
                      <a:alpha val="43137"/>
                    </a:srgbClr>
                  </a:outerShdw>
                </a:effectLst>
                <a:latin typeface="+mn-lt"/>
                <a:cs typeface="+mn-cs"/>
              </a:rPr>
              <a:t>ВЫВОДЫ</a:t>
            </a:r>
            <a:endParaRPr lang="ru-RU" sz="2600" b="1" dirty="0">
              <a:solidFill>
                <a:schemeClr val="bg1"/>
              </a:solidFill>
              <a:effectLst>
                <a:outerShdw blurRad="38100" dist="38100" dir="2700000" algn="tl">
                  <a:srgbClr val="000000">
                    <a:alpha val="43137"/>
                  </a:srgbClr>
                </a:outerShdw>
              </a:effectLst>
              <a:latin typeface="+mn-lt"/>
              <a:cs typeface="+mn-cs"/>
            </a:endParaRPr>
          </a:p>
        </p:txBody>
      </p:sp>
      <p:pic>
        <p:nvPicPr>
          <p:cNvPr id="7"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7594685" y="20133"/>
            <a:ext cx="601447"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12</a:t>
            </a:r>
            <a:endParaRPr lang="ru-RU" sz="3200" b="1" dirty="0">
              <a:solidFill>
                <a:schemeClr val="bg1"/>
              </a:solidFill>
              <a:effectLst>
                <a:outerShdw blurRad="38100" dist="38100" dir="2700000" algn="tl">
                  <a:srgbClr val="000000">
                    <a:alpha val="43137"/>
                  </a:srgbClr>
                </a:outerShdw>
              </a:effectLst>
            </a:endParaRPr>
          </a:p>
        </p:txBody>
      </p:sp>
      <p:sp>
        <p:nvSpPr>
          <p:cNvPr id="5" name="Прямоугольник 4"/>
          <p:cNvSpPr/>
          <p:nvPr/>
        </p:nvSpPr>
        <p:spPr>
          <a:xfrm>
            <a:off x="755575" y="2453987"/>
            <a:ext cx="8218511" cy="830997"/>
          </a:xfrm>
          <a:prstGeom prst="rect">
            <a:avLst/>
          </a:prstGeom>
          <a:gradFill>
            <a:gsLst>
              <a:gs pos="0">
                <a:schemeClr val="accent1">
                  <a:lumMod val="40000"/>
                  <a:lumOff val="60000"/>
                </a:schemeClr>
              </a:gs>
              <a:gs pos="80000">
                <a:schemeClr val="accent1">
                  <a:lumMod val="20000"/>
                  <a:lumOff val="80000"/>
                </a:schemeClr>
              </a:gs>
              <a:gs pos="100000">
                <a:schemeClr val="bg1">
                  <a:lumMod val="95000"/>
                </a:schemeClr>
              </a:gs>
            </a:gsLst>
            <a:lin ang="16200000" scaled="0"/>
          </a:gradFill>
        </p:spPr>
        <p:txBody>
          <a:bodyPr wrap="square">
            <a:spAutoFit/>
          </a:bodyPr>
          <a:lstStyle/>
          <a:p>
            <a:pPr algn="just"/>
            <a:r>
              <a:rPr lang="ru-RU" sz="1600" b="1" dirty="0">
                <a:effectLst>
                  <a:outerShdw blurRad="38100" dist="38100" dir="2700000" algn="tl">
                    <a:srgbClr val="000000">
                      <a:alpha val="43137"/>
                    </a:srgbClr>
                  </a:outerShdw>
                </a:effectLst>
              </a:rPr>
              <a:t>Увеличение объемов перевозки в контейнерах также позволило бы разгрузить автомагистрали, задействовать железнодорожный транспорт и внутренний водный транспорт для </a:t>
            </a:r>
            <a:r>
              <a:rPr lang="ru-RU" sz="1600" b="1" dirty="0" err="1">
                <a:effectLst>
                  <a:outerShdw blurRad="38100" dist="38100" dir="2700000" algn="tl">
                    <a:srgbClr val="000000">
                      <a:alpha val="43137"/>
                    </a:srgbClr>
                  </a:outerShdw>
                </a:effectLst>
              </a:rPr>
              <a:t>мультимодальной</a:t>
            </a:r>
            <a:r>
              <a:rPr lang="ru-RU" sz="1600" b="1" dirty="0">
                <a:effectLst>
                  <a:outerShdw blurRad="38100" dist="38100" dir="2700000" algn="tl">
                    <a:srgbClr val="000000">
                      <a:alpha val="43137"/>
                    </a:srgbClr>
                  </a:outerShdw>
                </a:effectLst>
              </a:rPr>
              <a:t> отправки в страны дальнего зарубежья</a:t>
            </a:r>
          </a:p>
        </p:txBody>
      </p:sp>
      <p:sp>
        <p:nvSpPr>
          <p:cNvPr id="9" name="Прямоугольник 8"/>
          <p:cNvSpPr/>
          <p:nvPr/>
        </p:nvSpPr>
        <p:spPr>
          <a:xfrm>
            <a:off x="755576" y="3503910"/>
            <a:ext cx="8280920" cy="1077218"/>
          </a:xfrm>
          <a:prstGeom prst="rect">
            <a:avLst/>
          </a:prstGeom>
          <a:gradFill>
            <a:gsLst>
              <a:gs pos="0">
                <a:schemeClr val="accent1">
                  <a:lumMod val="40000"/>
                  <a:lumOff val="60000"/>
                </a:schemeClr>
              </a:gs>
              <a:gs pos="80000">
                <a:schemeClr val="accent1">
                  <a:lumMod val="20000"/>
                  <a:lumOff val="80000"/>
                </a:schemeClr>
              </a:gs>
              <a:gs pos="100000">
                <a:schemeClr val="bg1">
                  <a:lumMod val="95000"/>
                </a:schemeClr>
              </a:gs>
            </a:gsLst>
            <a:lin ang="16200000" scaled="0"/>
          </a:gradFill>
        </p:spPr>
        <p:txBody>
          <a:bodyPr wrap="square">
            <a:spAutoFit/>
          </a:bodyPr>
          <a:lstStyle/>
          <a:p>
            <a:pPr algn="just"/>
            <a:r>
              <a:rPr lang="ru-RU" sz="1600" b="1" dirty="0">
                <a:effectLst>
                  <a:outerShdw blurRad="38100" dist="38100" dir="2700000" algn="tl">
                    <a:srgbClr val="000000">
                      <a:alpha val="43137"/>
                    </a:srgbClr>
                  </a:outerShdw>
                </a:effectLst>
              </a:rPr>
              <a:t>РЖД необходимо пересмотреть нормативную базу в части тарификации перевозок в </a:t>
            </a:r>
            <a:r>
              <a:rPr lang="ru-RU" sz="1600" b="1" dirty="0" err="1">
                <a:effectLst>
                  <a:outerShdw blurRad="38100" dist="38100" dir="2700000" algn="tl">
                    <a:srgbClr val="000000">
                      <a:alpha val="43137"/>
                    </a:srgbClr>
                  </a:outerShdw>
                </a:effectLst>
              </a:rPr>
              <a:t>спецподвижном</a:t>
            </a:r>
            <a:r>
              <a:rPr lang="ru-RU" sz="1600" b="1" dirty="0">
                <a:effectLst>
                  <a:outerShdw blurRad="38100" dist="38100" dir="2700000" algn="tl">
                    <a:srgbClr val="000000">
                      <a:alpha val="43137"/>
                    </a:srgbClr>
                  </a:outerShdw>
                </a:effectLst>
              </a:rPr>
              <a:t> составе (вагоны с крышей, </a:t>
            </a:r>
            <a:r>
              <a:rPr lang="ru-RU" sz="1600" b="1" dirty="0" err="1">
                <a:effectLst>
                  <a:outerShdw blurRad="38100" dist="38100" dir="2700000" algn="tl">
                    <a:srgbClr val="000000">
                      <a:alpha val="43137"/>
                    </a:srgbClr>
                  </a:outerShdw>
                </a:effectLst>
              </a:rPr>
              <a:t>Хард</a:t>
            </a:r>
            <a:r>
              <a:rPr lang="ru-RU" sz="1600" b="1" dirty="0">
                <a:effectLst>
                  <a:outerShdw blurRad="38100" dist="38100" dir="2700000" algn="tl">
                    <a:srgbClr val="000000">
                      <a:alpha val="43137"/>
                    </a:srgbClr>
                  </a:outerShdw>
                </a:effectLst>
              </a:rPr>
              <a:t> Топ и т.д.), путем исключения из списка </a:t>
            </a:r>
            <a:r>
              <a:rPr lang="ru-RU" sz="1600" b="1" dirty="0" err="1">
                <a:effectLst>
                  <a:outerShdw blurRad="38100" dist="38100" dir="2700000" algn="tl">
                    <a:srgbClr val="000000">
                      <a:alpha val="43137"/>
                    </a:srgbClr>
                  </a:outerShdw>
                </a:effectLst>
              </a:rPr>
              <a:t>спецподвижного</a:t>
            </a:r>
            <a:r>
              <a:rPr lang="ru-RU" sz="1600" b="1" dirty="0">
                <a:effectLst>
                  <a:outerShdw blurRad="38100" dist="38100" dir="2700000" algn="tl">
                    <a:srgbClr val="000000">
                      <a:alpha val="43137"/>
                    </a:srgbClr>
                  </a:outerShdw>
                </a:effectLst>
              </a:rPr>
              <a:t> состава вагонов и контейнеров, не отличающихся габаритными размерами от стандартных.</a:t>
            </a:r>
          </a:p>
        </p:txBody>
      </p:sp>
      <p:sp>
        <p:nvSpPr>
          <p:cNvPr id="10" name="Прямоугольник 9"/>
          <p:cNvSpPr/>
          <p:nvPr/>
        </p:nvSpPr>
        <p:spPr>
          <a:xfrm>
            <a:off x="755576" y="1199654"/>
            <a:ext cx="8280919" cy="1077218"/>
          </a:xfrm>
          <a:prstGeom prst="rect">
            <a:avLst/>
          </a:prstGeom>
          <a:gradFill>
            <a:gsLst>
              <a:gs pos="0">
                <a:schemeClr val="accent1">
                  <a:lumMod val="40000"/>
                  <a:lumOff val="60000"/>
                </a:schemeClr>
              </a:gs>
              <a:gs pos="80000">
                <a:schemeClr val="accent1">
                  <a:lumMod val="20000"/>
                  <a:lumOff val="80000"/>
                </a:schemeClr>
              </a:gs>
              <a:gs pos="100000">
                <a:schemeClr val="bg1">
                  <a:lumMod val="95000"/>
                </a:schemeClr>
              </a:gs>
            </a:gsLst>
            <a:lin ang="16200000" scaled="0"/>
          </a:gradFill>
        </p:spPr>
        <p:txBody>
          <a:bodyPr wrap="square">
            <a:spAutoFit/>
          </a:bodyPr>
          <a:lstStyle/>
          <a:p>
            <a:pPr lvl="0" algn="just"/>
            <a:r>
              <a:rPr lang="ru-RU" sz="1600" b="1" dirty="0">
                <a:effectLst>
                  <a:outerShdw blurRad="38100" dist="38100" dir="2700000" algn="tl">
                    <a:srgbClr val="000000">
                      <a:alpha val="43137"/>
                    </a:srgbClr>
                  </a:outerShdw>
                </a:effectLst>
              </a:rPr>
              <a:t>Государство должно создавать предпосылки для изменения сложившейся ситуации не путем обложения автоперевозчиков дополнительными налогами и сборами, а развитием инфраструктуры смежных видов транспорта и создания привлекательных условий для осуществления </a:t>
            </a:r>
            <a:r>
              <a:rPr lang="ru-RU" sz="1600" b="1" dirty="0" err="1">
                <a:effectLst>
                  <a:outerShdw blurRad="38100" dist="38100" dir="2700000" algn="tl">
                    <a:srgbClr val="000000">
                      <a:alpha val="43137"/>
                    </a:srgbClr>
                  </a:outerShdw>
                </a:effectLst>
              </a:rPr>
              <a:t>мультимодальных</a:t>
            </a:r>
            <a:r>
              <a:rPr lang="ru-RU" sz="1600" b="1" dirty="0">
                <a:effectLst>
                  <a:outerShdw blurRad="38100" dist="38100" dir="2700000" algn="tl">
                    <a:srgbClr val="000000">
                      <a:alpha val="43137"/>
                    </a:srgbClr>
                  </a:outerShdw>
                </a:effectLst>
              </a:rPr>
              <a:t> перевозок. </a:t>
            </a:r>
          </a:p>
        </p:txBody>
      </p:sp>
      <p:sp>
        <p:nvSpPr>
          <p:cNvPr id="11" name="Прямоугольник 10"/>
          <p:cNvSpPr/>
          <p:nvPr/>
        </p:nvSpPr>
        <p:spPr>
          <a:xfrm>
            <a:off x="755576" y="4941168"/>
            <a:ext cx="8280919" cy="923330"/>
          </a:xfrm>
          <a:prstGeom prst="rect">
            <a:avLst/>
          </a:prstGeom>
          <a:gradFill>
            <a:gsLst>
              <a:gs pos="0">
                <a:srgbClr val="FF0000">
                  <a:alpha val="39000"/>
                </a:srgbClr>
              </a:gs>
              <a:gs pos="80000">
                <a:schemeClr val="accent1">
                  <a:lumMod val="20000"/>
                  <a:lumOff val="80000"/>
                </a:schemeClr>
              </a:gs>
              <a:gs pos="100000">
                <a:schemeClr val="bg1">
                  <a:lumMod val="95000"/>
                </a:schemeClr>
              </a:gs>
            </a:gsLst>
            <a:lin ang="16200000" scaled="0"/>
          </a:gradFill>
        </p:spPr>
        <p:txBody>
          <a:bodyPr wrap="square">
            <a:spAutoFit/>
          </a:bodyPr>
          <a:lstStyle/>
          <a:p>
            <a:pPr algn="ctr"/>
            <a:r>
              <a:rPr lang="ru-RU" b="1" dirty="0">
                <a:effectLst>
                  <a:outerShdw blurRad="38100" dist="38100" dir="2700000" algn="tl">
                    <a:srgbClr val="000000">
                      <a:alpha val="43137"/>
                    </a:srgbClr>
                  </a:outerShdw>
                </a:effectLst>
              </a:rPr>
              <a:t>Для сбалансированного развития уникальных транспортных возможностей в России требуется более пристальное внимание Государства к </a:t>
            </a:r>
            <a:r>
              <a:rPr lang="ru-RU" b="1" dirty="0" smtClean="0">
                <a:effectLst>
                  <a:outerShdw blurRad="38100" dist="38100" dir="2700000" algn="tl">
                    <a:srgbClr val="000000">
                      <a:alpha val="43137"/>
                    </a:srgbClr>
                  </a:outerShdw>
                </a:effectLst>
              </a:rPr>
              <a:t>проблемам </a:t>
            </a:r>
            <a:r>
              <a:rPr lang="ru-RU" b="1" dirty="0">
                <a:effectLst>
                  <a:outerShdw blurRad="38100" dist="38100" dir="2700000" algn="tl">
                    <a:srgbClr val="000000">
                      <a:alpha val="43137"/>
                    </a:srgbClr>
                  </a:outerShdw>
                </a:effectLst>
              </a:rPr>
              <a:t>транспортной инфраструктуры.</a:t>
            </a:r>
            <a:endParaRPr lang="ru-RU" dirty="0">
              <a:effectLst>
                <a:outerShdw blurRad="38100" dist="38100" dir="2700000" algn="tl">
                  <a:srgbClr val="000000">
                    <a:alpha val="43137"/>
                  </a:srgbClr>
                </a:outerShdw>
              </a:effectLst>
            </a:endParaRPr>
          </a:p>
        </p:txBody>
      </p:sp>
      <p:grpSp>
        <p:nvGrpSpPr>
          <p:cNvPr id="18" name="Группа 17"/>
          <p:cNvGrpSpPr/>
          <p:nvPr/>
        </p:nvGrpSpPr>
        <p:grpSpPr>
          <a:xfrm>
            <a:off x="200745" y="2583963"/>
            <a:ext cx="500062" cy="446088"/>
            <a:chOff x="128265" y="923578"/>
            <a:chExt cx="500062" cy="446088"/>
          </a:xfrm>
        </p:grpSpPr>
        <p:sp>
          <p:nvSpPr>
            <p:cNvPr id="19" name="Овал 18"/>
            <p:cNvSpPr/>
            <p:nvPr/>
          </p:nvSpPr>
          <p:spPr>
            <a:xfrm>
              <a:off x="128265" y="980728"/>
              <a:ext cx="390525" cy="388938"/>
            </a:xfrm>
            <a:prstGeom prst="ellipse">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21" name="Рисунок 3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3515" y="923578"/>
              <a:ext cx="404812"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 name="Группа 21"/>
          <p:cNvGrpSpPr/>
          <p:nvPr/>
        </p:nvGrpSpPr>
        <p:grpSpPr>
          <a:xfrm>
            <a:off x="183506" y="3670930"/>
            <a:ext cx="500062" cy="446088"/>
            <a:chOff x="128265" y="923578"/>
            <a:chExt cx="500062" cy="446088"/>
          </a:xfrm>
        </p:grpSpPr>
        <p:sp>
          <p:nvSpPr>
            <p:cNvPr id="24" name="Овал 23"/>
            <p:cNvSpPr/>
            <p:nvPr/>
          </p:nvSpPr>
          <p:spPr>
            <a:xfrm>
              <a:off x="128265" y="980728"/>
              <a:ext cx="390525" cy="388938"/>
            </a:xfrm>
            <a:prstGeom prst="ellipse">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25" name="Рисунок 3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3515" y="923578"/>
              <a:ext cx="404812"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Группа 25"/>
          <p:cNvGrpSpPr/>
          <p:nvPr/>
        </p:nvGrpSpPr>
        <p:grpSpPr>
          <a:xfrm>
            <a:off x="200745" y="1340768"/>
            <a:ext cx="500062" cy="446088"/>
            <a:chOff x="128265" y="923578"/>
            <a:chExt cx="500062" cy="446088"/>
          </a:xfrm>
        </p:grpSpPr>
        <p:sp>
          <p:nvSpPr>
            <p:cNvPr id="28" name="Овал 27"/>
            <p:cNvSpPr/>
            <p:nvPr/>
          </p:nvSpPr>
          <p:spPr>
            <a:xfrm>
              <a:off x="128265" y="980728"/>
              <a:ext cx="390525" cy="388938"/>
            </a:xfrm>
            <a:prstGeom prst="ellipse">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29" name="Рисунок 3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3515" y="923578"/>
              <a:ext cx="404812"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03018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1447800"/>
            <a:ext cx="9144000" cy="457200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b="1" dirty="0">
              <a:solidFill>
                <a:srgbClr val="FFFFFF"/>
              </a:solidFill>
            </a:endParaRPr>
          </a:p>
        </p:txBody>
      </p:sp>
      <p:sp>
        <p:nvSpPr>
          <p:cNvPr id="2052" name="Заголовок 2"/>
          <p:cNvSpPr>
            <a:spLocks noGrp="1"/>
          </p:cNvSpPr>
          <p:nvPr>
            <p:ph type="ctrTitle"/>
          </p:nvPr>
        </p:nvSpPr>
        <p:spPr>
          <a:xfrm>
            <a:off x="2209800" y="1524000"/>
            <a:ext cx="6705600" cy="2209800"/>
          </a:xfrm>
        </p:spPr>
        <p:txBody>
          <a:bodyPr/>
          <a:lstStyle/>
          <a:p>
            <a:r>
              <a:rPr lang="ru-RU" sz="2400" b="1" dirty="0" smtClean="0">
                <a:solidFill>
                  <a:schemeClr val="bg1"/>
                </a:solidFill>
                <a:effectLst>
                  <a:outerShdw blurRad="38100" dist="38100" dir="2700000" algn="tl">
                    <a:srgbClr val="000000">
                      <a:alpha val="43137"/>
                    </a:srgbClr>
                  </a:outerShdw>
                </a:effectLst>
              </a:rPr>
              <a:t>СПАСИБО ЗА ВНИМАНИЕ</a:t>
            </a:r>
            <a:r>
              <a:rPr lang="ru-RU" sz="2400" dirty="0" smtClean="0"/>
              <a:t/>
            </a:r>
            <a:br>
              <a:rPr lang="ru-RU" sz="2400" dirty="0" smtClean="0"/>
            </a:br>
            <a:r>
              <a:rPr lang="ru-RU" sz="2400" dirty="0" smtClean="0"/>
              <a:t/>
            </a:r>
            <a:br>
              <a:rPr lang="ru-RU" sz="2400" dirty="0" smtClean="0"/>
            </a:br>
            <a:endParaRPr lang="ru-RU" sz="2400" b="1" dirty="0" smtClean="0">
              <a:solidFill>
                <a:schemeClr val="bg1"/>
              </a:solidFill>
            </a:endParaRPr>
          </a:p>
        </p:txBody>
      </p:sp>
      <p:pic>
        <p:nvPicPr>
          <p:cNvPr id="2053" name="Picture 3" descr="металлургия 2"/>
          <p:cNvPicPr>
            <a:picLocks noChangeAspect="1" noChangeArrowheads="1"/>
          </p:cNvPicPr>
          <p:nvPr/>
        </p:nvPicPr>
        <p:blipFill>
          <a:blip r:embed="rId3">
            <a:extLst>
              <a:ext uri="{28A0092B-C50C-407E-A947-70E740481C1C}">
                <a14:useLocalDpi xmlns:a14="http://schemas.microsoft.com/office/drawing/2010/main" val="0"/>
              </a:ext>
            </a:extLst>
          </a:blip>
          <a:srcRect t="6825" b="5786"/>
          <a:stretch>
            <a:fillRect/>
          </a:stretch>
        </p:blipFill>
        <p:spPr bwMode="auto">
          <a:xfrm>
            <a:off x="238125" y="1524000"/>
            <a:ext cx="1752600"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рулон 2"/>
          <p:cNvPicPr>
            <a:picLocks noChangeAspect="1" noChangeArrowheads="1"/>
          </p:cNvPicPr>
          <p:nvPr/>
        </p:nvPicPr>
        <p:blipFill>
          <a:blip r:embed="rId4">
            <a:extLst>
              <a:ext uri="{28A0092B-C50C-407E-A947-70E740481C1C}">
                <a14:useLocalDpi xmlns:a14="http://schemas.microsoft.com/office/drawing/2010/main" val="0"/>
              </a:ext>
            </a:extLst>
          </a:blip>
          <a:srcRect r="8716" b="6940"/>
          <a:stretch>
            <a:fillRect/>
          </a:stretch>
        </p:blipFill>
        <p:spPr bwMode="auto">
          <a:xfrm>
            <a:off x="219075" y="3048000"/>
            <a:ext cx="175260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4" descr="руссталь"/>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304800"/>
            <a:ext cx="19319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2"/>
          <p:cNvSpPr txBox="1">
            <a:spLocks/>
          </p:cNvSpPr>
          <p:nvPr/>
        </p:nvSpPr>
        <p:spPr bwMode="auto">
          <a:xfrm>
            <a:off x="2438400" y="3810000"/>
            <a:ext cx="6705600" cy="990600"/>
          </a:xfrm>
          <a:prstGeom prst="rect">
            <a:avLst/>
          </a:prstGeom>
          <a:noFill/>
          <a:ln>
            <a:noFill/>
          </a:ln>
          <a:extLst/>
        </p:spPr>
        <p:txBody>
          <a:bodyPr anchor="ctr"/>
          <a:lstStyle/>
          <a:p>
            <a:pPr algn="ctr" eaLnBrk="0" hangingPunct="0">
              <a:defRPr/>
            </a:pPr>
            <a:r>
              <a:rPr lang="ru-RU" b="1" kern="0" dirty="0">
                <a:solidFill>
                  <a:schemeClr val="bg1"/>
                </a:solidFill>
                <a:latin typeface="+mj-lt"/>
                <a:ea typeface="+mj-ea"/>
                <a:cs typeface="+mj-cs"/>
              </a:rPr>
              <a:t>Металлургия и грузоперевозки</a:t>
            </a:r>
          </a:p>
        </p:txBody>
      </p:sp>
    </p:spTree>
    <p:extLst>
      <p:ext uri="{BB962C8B-B14F-4D97-AF65-F5344CB8AC3E}">
        <p14:creationId xmlns:p14="http://schemas.microsoft.com/office/powerpoint/2010/main" val="2550142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3"/>
          <p:cNvSpPr txBox="1">
            <a:spLocks noChangeArrowheads="1"/>
          </p:cNvSpPr>
          <p:nvPr/>
        </p:nvSpPr>
        <p:spPr bwMode="auto">
          <a:xfrm>
            <a:off x="323528" y="71151"/>
            <a:ext cx="8712968" cy="503237"/>
          </a:xfrm>
          <a:prstGeom prst="rect">
            <a:avLst/>
          </a:prstGeom>
          <a:solidFill>
            <a:schemeClr val="tx1">
              <a:lumMod val="50000"/>
              <a:lumOff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b="1" dirty="0" smtClean="0">
                <a:solidFill>
                  <a:schemeClr val="bg1"/>
                </a:solidFill>
              </a:rPr>
              <a:t>Формирование транспортной системы РФ</a:t>
            </a:r>
            <a:endParaRPr lang="ru-RU" b="1" dirty="0">
              <a:solidFill>
                <a:schemeClr val="bg1"/>
              </a:solidFill>
            </a:endParaRPr>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pic>
        <p:nvPicPr>
          <p:cNvPr id="6"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TextBox 103"/>
          <p:cNvSpPr txBox="1"/>
          <p:nvPr/>
        </p:nvSpPr>
        <p:spPr>
          <a:xfrm>
            <a:off x="1457008" y="3284984"/>
            <a:ext cx="184731" cy="369332"/>
          </a:xfrm>
          <a:prstGeom prst="rect">
            <a:avLst/>
          </a:prstGeom>
          <a:noFill/>
        </p:spPr>
        <p:txBody>
          <a:bodyPr wrap="none" rtlCol="0">
            <a:spAutoFit/>
          </a:bodyPr>
          <a:lstStyle/>
          <a:p>
            <a:endParaRPr lang="ru-RU" dirty="0"/>
          </a:p>
        </p:txBody>
      </p:sp>
      <p:grpSp>
        <p:nvGrpSpPr>
          <p:cNvPr id="154" name="Группа 153"/>
          <p:cNvGrpSpPr/>
          <p:nvPr/>
        </p:nvGrpSpPr>
        <p:grpSpPr>
          <a:xfrm>
            <a:off x="323526" y="1844824"/>
            <a:ext cx="8424937" cy="923330"/>
            <a:chOff x="323526" y="2073622"/>
            <a:chExt cx="8424937" cy="923330"/>
          </a:xfrm>
        </p:grpSpPr>
        <p:sp>
          <p:nvSpPr>
            <p:cNvPr id="108" name="TextBox 107"/>
            <p:cNvSpPr txBox="1"/>
            <p:nvPr/>
          </p:nvSpPr>
          <p:spPr>
            <a:xfrm>
              <a:off x="323526" y="2073622"/>
              <a:ext cx="8424937" cy="923330"/>
            </a:xfrm>
            <a:prstGeom prst="rect">
              <a:avLst/>
            </a:prstGeom>
            <a:noFill/>
            <a:ln w="15875">
              <a:solidFill>
                <a:schemeClr val="tx1"/>
              </a:solidFill>
            </a:ln>
          </p:spPr>
          <p:txBody>
            <a:bodyPr wrap="square" rtlCol="0">
              <a:spAutoFit/>
            </a:bodyPr>
            <a:lstStyle/>
            <a:p>
              <a:pPr algn="ctr"/>
              <a:r>
                <a:rPr lang="ru-RU" b="1" dirty="0" smtClean="0">
                  <a:effectLst>
                    <a:outerShdw blurRad="38100" dist="38100" dir="2700000" algn="tl">
                      <a:srgbClr val="000000">
                        <a:alpha val="43137"/>
                      </a:srgbClr>
                    </a:outerShdw>
                  </a:effectLst>
                </a:rPr>
                <a:t>Г О С У Д А Р С Т В О / Г Р У З О </a:t>
              </a:r>
              <a:r>
                <a:rPr lang="ru-RU" b="1" dirty="0" err="1" smtClean="0">
                  <a:effectLst>
                    <a:outerShdw blurRad="38100" dist="38100" dir="2700000" algn="tl">
                      <a:srgbClr val="000000">
                        <a:alpha val="43137"/>
                      </a:srgbClr>
                    </a:outerShdw>
                  </a:effectLst>
                </a:rPr>
                <a:t>О</a:t>
              </a:r>
              <a:r>
                <a:rPr lang="ru-RU" b="1" dirty="0" smtClean="0">
                  <a:effectLst>
                    <a:outerShdw blurRad="38100" dist="38100" dir="2700000" algn="tl">
                      <a:srgbClr val="000000">
                        <a:alpha val="43137"/>
                      </a:srgbClr>
                    </a:outerShdw>
                  </a:effectLst>
                </a:rPr>
                <a:t> Т П Р А В И Т Е Л Ь</a:t>
              </a:r>
            </a:p>
            <a:p>
              <a:pPr algn="ctr"/>
              <a:endParaRPr lang="ru-RU" dirty="0"/>
            </a:p>
            <a:p>
              <a:pPr algn="ctr"/>
              <a:endParaRPr lang="ru-RU" dirty="0"/>
            </a:p>
          </p:txBody>
        </p:sp>
        <p:sp>
          <p:nvSpPr>
            <p:cNvPr id="109" name="TextBox 108"/>
            <p:cNvSpPr txBox="1"/>
            <p:nvPr/>
          </p:nvSpPr>
          <p:spPr>
            <a:xfrm>
              <a:off x="401705" y="2616110"/>
              <a:ext cx="857927"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Ж.Д.ТР-Т</a:t>
              </a:r>
              <a:endParaRPr lang="ru-RU" sz="1400" dirty="0">
                <a:effectLst>
                  <a:outerShdw blurRad="38100" dist="38100" dir="2700000" algn="tl">
                    <a:srgbClr val="000000">
                      <a:alpha val="43137"/>
                    </a:srgbClr>
                  </a:outerShdw>
                </a:effectLst>
              </a:endParaRPr>
            </a:p>
          </p:txBody>
        </p:sp>
        <p:sp>
          <p:nvSpPr>
            <p:cNvPr id="110" name="TextBox 109"/>
            <p:cNvSpPr txBox="1"/>
            <p:nvPr/>
          </p:nvSpPr>
          <p:spPr>
            <a:xfrm>
              <a:off x="1654384" y="2617167"/>
              <a:ext cx="1171795"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РЕЧНОЙ ТР-Т</a:t>
              </a:r>
              <a:endParaRPr lang="ru-RU" sz="1400" dirty="0">
                <a:effectLst>
                  <a:outerShdw blurRad="38100" dist="38100" dir="2700000" algn="tl">
                    <a:srgbClr val="000000">
                      <a:alpha val="43137"/>
                    </a:srgbClr>
                  </a:outerShdw>
                </a:effectLst>
              </a:endParaRPr>
            </a:p>
          </p:txBody>
        </p:sp>
        <p:sp>
          <p:nvSpPr>
            <p:cNvPr id="111" name="TextBox 110"/>
            <p:cNvSpPr txBox="1"/>
            <p:nvPr/>
          </p:nvSpPr>
          <p:spPr>
            <a:xfrm>
              <a:off x="3271190" y="2617167"/>
              <a:ext cx="940770"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МОР. ТР-Т</a:t>
              </a:r>
              <a:endParaRPr lang="ru-RU" sz="1400" dirty="0">
                <a:effectLst>
                  <a:outerShdw blurRad="38100" dist="38100" dir="2700000" algn="tl">
                    <a:srgbClr val="000000">
                      <a:alpha val="43137"/>
                    </a:srgbClr>
                  </a:outerShdw>
                </a:effectLst>
              </a:endParaRPr>
            </a:p>
          </p:txBody>
        </p:sp>
        <p:sp>
          <p:nvSpPr>
            <p:cNvPr id="112" name="TextBox 111"/>
            <p:cNvSpPr txBox="1"/>
            <p:nvPr/>
          </p:nvSpPr>
          <p:spPr>
            <a:xfrm>
              <a:off x="4742804" y="2616110"/>
              <a:ext cx="1008545"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ВОЗД. ТР-Т</a:t>
              </a:r>
              <a:endParaRPr lang="ru-RU" sz="1400" dirty="0">
                <a:effectLst>
                  <a:outerShdw blurRad="38100" dist="38100" dir="2700000" algn="tl">
                    <a:srgbClr val="000000">
                      <a:alpha val="43137"/>
                    </a:srgbClr>
                  </a:outerShdw>
                </a:effectLst>
              </a:endParaRPr>
            </a:p>
          </p:txBody>
        </p:sp>
        <p:sp>
          <p:nvSpPr>
            <p:cNvPr id="113" name="TextBox 112"/>
            <p:cNvSpPr txBox="1"/>
            <p:nvPr/>
          </p:nvSpPr>
          <p:spPr>
            <a:xfrm>
              <a:off x="6266863" y="2616110"/>
              <a:ext cx="897425"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А.М. ТР-Т</a:t>
              </a:r>
              <a:endParaRPr lang="ru-RU" sz="1400" dirty="0">
                <a:effectLst>
                  <a:outerShdw blurRad="38100" dist="38100" dir="2700000" algn="tl">
                    <a:srgbClr val="000000">
                      <a:alpha val="43137"/>
                    </a:srgbClr>
                  </a:outerShdw>
                </a:effectLst>
              </a:endParaRPr>
            </a:p>
          </p:txBody>
        </p:sp>
        <p:sp>
          <p:nvSpPr>
            <p:cNvPr id="114" name="TextBox 113"/>
            <p:cNvSpPr txBox="1"/>
            <p:nvPr/>
          </p:nvSpPr>
          <p:spPr>
            <a:xfrm>
              <a:off x="7605329" y="2617167"/>
              <a:ext cx="1071127"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ПРОМ. ТР-Т</a:t>
              </a:r>
              <a:endParaRPr lang="ru-RU" sz="1400" dirty="0">
                <a:effectLst>
                  <a:outerShdw blurRad="38100" dist="38100" dir="2700000" algn="tl">
                    <a:srgbClr val="000000">
                      <a:alpha val="43137"/>
                    </a:srgbClr>
                  </a:outerShdw>
                </a:effectLst>
              </a:endParaRPr>
            </a:p>
          </p:txBody>
        </p:sp>
        <p:cxnSp>
          <p:nvCxnSpPr>
            <p:cNvPr id="115" name="Прямая со стрелкой 114"/>
            <p:cNvCxnSpPr>
              <a:stCxn id="109" idx="3"/>
              <a:endCxn id="110" idx="1"/>
            </p:cNvCxnSpPr>
            <p:nvPr/>
          </p:nvCxnSpPr>
          <p:spPr>
            <a:xfrm>
              <a:off x="1259632" y="2769999"/>
              <a:ext cx="394752" cy="1057"/>
            </a:xfrm>
            <a:prstGeom prst="straightConnector1">
              <a:avLst/>
            </a:prstGeom>
            <a:ln w="12700" cap="sq">
              <a:solidFill>
                <a:srgbClr val="FFC000"/>
              </a:solidFill>
              <a:beve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6" name="Прямая со стрелкой 115"/>
            <p:cNvCxnSpPr>
              <a:stCxn id="110" idx="3"/>
              <a:endCxn id="111" idx="1"/>
            </p:cNvCxnSpPr>
            <p:nvPr/>
          </p:nvCxnSpPr>
          <p:spPr>
            <a:xfrm>
              <a:off x="2826179" y="2771056"/>
              <a:ext cx="445011" cy="0"/>
            </a:xfrm>
            <a:prstGeom prst="straightConnector1">
              <a:avLst/>
            </a:prstGeom>
            <a:ln w="12700" cap="sq">
              <a:solidFill>
                <a:srgbClr val="FFC000"/>
              </a:solidFill>
              <a:beve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7" name="Прямая со стрелкой 116"/>
            <p:cNvCxnSpPr>
              <a:stCxn id="112" idx="3"/>
              <a:endCxn id="113" idx="1"/>
            </p:cNvCxnSpPr>
            <p:nvPr/>
          </p:nvCxnSpPr>
          <p:spPr>
            <a:xfrm>
              <a:off x="5751349" y="2769999"/>
              <a:ext cx="515514" cy="0"/>
            </a:xfrm>
            <a:prstGeom prst="straightConnector1">
              <a:avLst/>
            </a:prstGeom>
            <a:ln w="12700" cap="sq">
              <a:solidFill>
                <a:srgbClr val="FFC000"/>
              </a:solidFill>
              <a:beve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8" name="Прямая со стрелкой 117"/>
            <p:cNvCxnSpPr>
              <a:stCxn id="113" idx="3"/>
              <a:endCxn id="114" idx="1"/>
            </p:cNvCxnSpPr>
            <p:nvPr/>
          </p:nvCxnSpPr>
          <p:spPr>
            <a:xfrm>
              <a:off x="7164288" y="2769999"/>
              <a:ext cx="441041" cy="1057"/>
            </a:xfrm>
            <a:prstGeom prst="straightConnector1">
              <a:avLst/>
            </a:prstGeom>
            <a:ln w="12700" cap="sq">
              <a:solidFill>
                <a:srgbClr val="FFC000"/>
              </a:solidFill>
              <a:beve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9" name="Прямая со стрелкой 118"/>
            <p:cNvCxnSpPr>
              <a:stCxn id="111" idx="3"/>
              <a:endCxn id="112" idx="1"/>
            </p:cNvCxnSpPr>
            <p:nvPr/>
          </p:nvCxnSpPr>
          <p:spPr>
            <a:xfrm flipV="1">
              <a:off x="4211960" y="2769999"/>
              <a:ext cx="530844" cy="1057"/>
            </a:xfrm>
            <a:prstGeom prst="straightConnector1">
              <a:avLst/>
            </a:prstGeom>
            <a:ln w="12700" cap="sq">
              <a:solidFill>
                <a:srgbClr val="FFC000"/>
              </a:solidFill>
              <a:beve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20" name="Соединительная линия уступом 119"/>
            <p:cNvCxnSpPr>
              <a:endCxn id="109" idx="0"/>
            </p:cNvCxnSpPr>
            <p:nvPr/>
          </p:nvCxnSpPr>
          <p:spPr>
            <a:xfrm rot="10800000" flipV="1">
              <a:off x="830670" y="2420888"/>
              <a:ext cx="3646713" cy="195222"/>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21" name="Соединительная линия уступом 120"/>
            <p:cNvCxnSpPr>
              <a:endCxn id="114" idx="0"/>
            </p:cNvCxnSpPr>
            <p:nvPr/>
          </p:nvCxnSpPr>
          <p:spPr>
            <a:xfrm>
              <a:off x="4477383" y="2420888"/>
              <a:ext cx="3663510" cy="196279"/>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22" name="Соединительная линия уступом 121"/>
            <p:cNvCxnSpPr>
              <a:endCxn id="113" idx="0"/>
            </p:cNvCxnSpPr>
            <p:nvPr/>
          </p:nvCxnSpPr>
          <p:spPr>
            <a:xfrm>
              <a:off x="4788024" y="2420888"/>
              <a:ext cx="1927552" cy="195222"/>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23" name="Соединительная линия уступом 122"/>
            <p:cNvCxnSpPr>
              <a:endCxn id="112" idx="0"/>
            </p:cNvCxnSpPr>
            <p:nvPr/>
          </p:nvCxnSpPr>
          <p:spPr>
            <a:xfrm>
              <a:off x="4860032" y="2420886"/>
              <a:ext cx="387045" cy="195224"/>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24" name="Соединительная линия уступом 123"/>
            <p:cNvCxnSpPr>
              <a:endCxn id="111" idx="0"/>
            </p:cNvCxnSpPr>
            <p:nvPr/>
          </p:nvCxnSpPr>
          <p:spPr>
            <a:xfrm rot="10800000" flipV="1">
              <a:off x="3741575" y="2420887"/>
              <a:ext cx="735808" cy="196279"/>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34" name="Соединительная линия уступом 133"/>
            <p:cNvCxnSpPr>
              <a:endCxn id="110" idx="0"/>
            </p:cNvCxnSpPr>
            <p:nvPr/>
          </p:nvCxnSpPr>
          <p:spPr>
            <a:xfrm rot="10800000" flipV="1">
              <a:off x="2240282" y="2420887"/>
              <a:ext cx="2237100" cy="196279"/>
            </a:xfrm>
            <a:prstGeom prst="bentConnector2">
              <a:avLst/>
            </a:prstGeom>
            <a:ln w="12700" cap="sq">
              <a:solidFill>
                <a:srgbClr val="FFC000"/>
              </a:solidFill>
              <a:bevel/>
              <a:headEnd type="none"/>
              <a:tailEnd type="triangle" w="lg" len="lg"/>
            </a:ln>
          </p:spPr>
          <p:style>
            <a:lnRef idx="1">
              <a:schemeClr val="accent1"/>
            </a:lnRef>
            <a:fillRef idx="0">
              <a:schemeClr val="accent1"/>
            </a:fillRef>
            <a:effectRef idx="0">
              <a:schemeClr val="accent1"/>
            </a:effectRef>
            <a:fontRef idx="minor">
              <a:schemeClr val="tx1"/>
            </a:fontRef>
          </p:style>
        </p:cxnSp>
      </p:grpSp>
      <p:sp>
        <p:nvSpPr>
          <p:cNvPr id="152" name="Скругленный прямоугольник 151"/>
          <p:cNvSpPr/>
          <p:nvPr/>
        </p:nvSpPr>
        <p:spPr>
          <a:xfrm>
            <a:off x="338139" y="764704"/>
            <a:ext cx="8369447" cy="100811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chemeClr val="tx1"/>
                </a:solidFill>
                <a:effectLst>
                  <a:outerShdw blurRad="38100" dist="38100" dir="2700000" algn="tl">
                    <a:srgbClr val="000000">
                      <a:alpha val="43137"/>
                    </a:srgbClr>
                  </a:outerShdw>
                </a:effectLst>
              </a:rPr>
              <a:t>В СССР все виды транспорта общего пользования (железнодорожный, речной, морской, воздушный, автомобильный, трубопроводный) и транспорт необщего пользования (промышленный) </a:t>
            </a:r>
            <a:r>
              <a:rPr lang="ru-RU" sz="1400" b="1" dirty="0">
                <a:solidFill>
                  <a:schemeClr val="tx1"/>
                </a:solidFill>
                <a:effectLst>
                  <a:outerShdw blurRad="38100" dist="38100" dir="2700000" algn="tl">
                    <a:srgbClr val="000000">
                      <a:alpha val="43137"/>
                    </a:srgbClr>
                  </a:outerShdw>
                </a:effectLst>
              </a:rPr>
              <a:t>являлись составными частями единой транспортной системы и представляли собой государственную социалистическую собственность</a:t>
            </a:r>
            <a:endParaRPr lang="ru-RU" sz="1400" dirty="0">
              <a:solidFill>
                <a:schemeClr val="tx1"/>
              </a:solidFill>
              <a:effectLst>
                <a:outerShdw blurRad="38100" dist="38100" dir="2700000" algn="tl">
                  <a:srgbClr val="000000">
                    <a:alpha val="43137"/>
                  </a:srgbClr>
                </a:outerShdw>
              </a:effectLst>
            </a:endParaRPr>
          </a:p>
        </p:txBody>
      </p:sp>
      <p:sp>
        <p:nvSpPr>
          <p:cNvPr id="153" name="Скругленный прямоугольник 152"/>
          <p:cNvSpPr/>
          <p:nvPr/>
        </p:nvSpPr>
        <p:spPr>
          <a:xfrm>
            <a:off x="292659" y="2924944"/>
            <a:ext cx="8369447" cy="100811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a:solidFill>
                  <a:schemeClr val="tx1"/>
                </a:solidFill>
                <a:effectLst>
                  <a:outerShdw blurRad="38100" dist="38100" dir="2700000" algn="tl">
                    <a:srgbClr val="000000">
                      <a:alpha val="43137"/>
                    </a:srgbClr>
                  </a:outerShdw>
                </a:effectLst>
              </a:rPr>
              <a:t>С распадом СССР </a:t>
            </a:r>
            <a:r>
              <a:rPr lang="ru-RU" sz="1400" dirty="0">
                <a:solidFill>
                  <a:schemeClr val="tx1"/>
                </a:solidFill>
                <a:effectLst>
                  <a:outerShdw blurRad="38100" dist="38100" dir="2700000" algn="tl">
                    <a:srgbClr val="000000">
                      <a:alpha val="43137"/>
                    </a:srgbClr>
                  </a:outerShdw>
                </a:effectLst>
              </a:rPr>
              <a:t>и переходом на рыночные отношения произошло акционирование транспортных объектов и </a:t>
            </a:r>
            <a:r>
              <a:rPr lang="ru-RU" sz="1400" dirty="0" smtClean="0">
                <a:solidFill>
                  <a:schemeClr val="tx1"/>
                </a:solidFill>
                <a:effectLst>
                  <a:outerShdw blurRad="38100" dist="38100" dir="2700000" algn="tl">
                    <a:srgbClr val="000000">
                      <a:alpha val="43137"/>
                    </a:srgbClr>
                  </a:outerShdw>
                </a:effectLst>
              </a:rPr>
              <a:t>средств, </a:t>
            </a:r>
            <a:r>
              <a:rPr lang="ru-RU" sz="1400" dirty="0">
                <a:solidFill>
                  <a:schemeClr val="tx1"/>
                </a:solidFill>
                <a:effectLst>
                  <a:outerShdw blurRad="38100" dist="38100" dir="2700000" algn="tl">
                    <a:srgbClr val="000000">
                      <a:alpha val="43137"/>
                    </a:srgbClr>
                  </a:outerShdw>
                </a:effectLst>
              </a:rPr>
              <a:t>прекращение централизованной системы распределения перевозок по видам </a:t>
            </a:r>
            <a:r>
              <a:rPr lang="ru-RU" sz="1400" dirty="0" smtClean="0">
                <a:solidFill>
                  <a:schemeClr val="tx1"/>
                </a:solidFill>
                <a:effectLst>
                  <a:outerShdw blurRad="38100" dist="38100" dir="2700000" algn="tl">
                    <a:srgbClr val="000000">
                      <a:alpha val="43137"/>
                    </a:srgbClr>
                  </a:outerShdw>
                </a:effectLst>
              </a:rPr>
              <a:t>транспорта, что повлекло </a:t>
            </a:r>
            <a:r>
              <a:rPr lang="ru-RU" sz="1400" dirty="0">
                <a:solidFill>
                  <a:schemeClr val="tx1"/>
                </a:solidFill>
                <a:effectLst>
                  <a:outerShdw blurRad="38100" dist="38100" dir="2700000" algn="tl">
                    <a:srgbClr val="000000">
                      <a:alpha val="43137"/>
                    </a:srgbClr>
                  </a:outerShdw>
                </a:effectLst>
              </a:rPr>
              <a:t>за собой обострение конкурентной борьбы на рынке транспортных услуг.</a:t>
            </a:r>
          </a:p>
        </p:txBody>
      </p:sp>
      <p:grpSp>
        <p:nvGrpSpPr>
          <p:cNvPr id="180" name="Группа 179"/>
          <p:cNvGrpSpPr/>
          <p:nvPr/>
        </p:nvGrpSpPr>
        <p:grpSpPr>
          <a:xfrm>
            <a:off x="338139" y="4149080"/>
            <a:ext cx="8424937" cy="936104"/>
            <a:chOff x="338139" y="4221088"/>
            <a:chExt cx="8424937" cy="936104"/>
          </a:xfrm>
        </p:grpSpPr>
        <p:sp>
          <p:nvSpPr>
            <p:cNvPr id="15" name="TextBox 14"/>
            <p:cNvSpPr txBox="1"/>
            <p:nvPr/>
          </p:nvSpPr>
          <p:spPr>
            <a:xfrm>
              <a:off x="338139" y="4221088"/>
              <a:ext cx="8424937" cy="369332"/>
            </a:xfrm>
            <a:prstGeom prst="rect">
              <a:avLst/>
            </a:prstGeom>
            <a:noFill/>
            <a:ln w="15875">
              <a:solidFill>
                <a:schemeClr val="tx1"/>
              </a:solidFill>
            </a:ln>
          </p:spPr>
          <p:txBody>
            <a:bodyPr wrap="square" rtlCol="0">
              <a:spAutoFit/>
            </a:bodyPr>
            <a:lstStyle/>
            <a:p>
              <a:pPr algn="ctr"/>
              <a:r>
                <a:rPr lang="ru-RU" b="1" dirty="0" smtClean="0">
                  <a:effectLst>
                    <a:outerShdw blurRad="38100" dist="38100" dir="2700000" algn="tl">
                      <a:srgbClr val="000000">
                        <a:alpha val="43137"/>
                      </a:srgbClr>
                    </a:outerShdw>
                  </a:effectLst>
                </a:rPr>
                <a:t>Г О С У Д А Р С Т В О</a:t>
              </a:r>
              <a:endParaRPr lang="ru-RU" b="1" dirty="0">
                <a:effectLst>
                  <a:outerShdw blurRad="38100" dist="38100" dir="2700000" algn="tl">
                    <a:srgbClr val="000000">
                      <a:alpha val="43137"/>
                    </a:srgbClr>
                  </a:outerShdw>
                </a:effectLst>
              </a:endParaRPr>
            </a:p>
          </p:txBody>
        </p:sp>
        <p:sp>
          <p:nvSpPr>
            <p:cNvPr id="24" name="TextBox 23"/>
            <p:cNvSpPr txBox="1"/>
            <p:nvPr/>
          </p:nvSpPr>
          <p:spPr>
            <a:xfrm>
              <a:off x="358794" y="4849415"/>
              <a:ext cx="857927"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Ж.Д.ТР-Т</a:t>
              </a:r>
              <a:endParaRPr lang="ru-RU" sz="1400" dirty="0">
                <a:effectLst>
                  <a:outerShdw blurRad="38100" dist="38100" dir="2700000" algn="tl">
                    <a:srgbClr val="000000">
                      <a:alpha val="43137"/>
                    </a:srgbClr>
                  </a:outerShdw>
                </a:effectLst>
              </a:endParaRPr>
            </a:p>
          </p:txBody>
        </p:sp>
        <p:sp>
          <p:nvSpPr>
            <p:cNvPr id="25" name="TextBox 24"/>
            <p:cNvSpPr txBox="1"/>
            <p:nvPr/>
          </p:nvSpPr>
          <p:spPr>
            <a:xfrm>
              <a:off x="1735538" y="4849415"/>
              <a:ext cx="1171795"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РЕЧНОЙ ТР-Т</a:t>
              </a:r>
              <a:endParaRPr lang="ru-RU" sz="1400" dirty="0">
                <a:effectLst>
                  <a:outerShdw blurRad="38100" dist="38100" dir="2700000" algn="tl">
                    <a:srgbClr val="000000">
                      <a:alpha val="43137"/>
                    </a:srgbClr>
                  </a:outerShdw>
                </a:effectLst>
              </a:endParaRPr>
            </a:p>
          </p:txBody>
        </p:sp>
        <p:sp>
          <p:nvSpPr>
            <p:cNvPr id="26" name="TextBox 25"/>
            <p:cNvSpPr txBox="1"/>
            <p:nvPr/>
          </p:nvSpPr>
          <p:spPr>
            <a:xfrm>
              <a:off x="3380805" y="4849415"/>
              <a:ext cx="940770"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МОР. ТР-Т</a:t>
              </a:r>
              <a:endParaRPr lang="ru-RU" sz="1400" dirty="0">
                <a:effectLst>
                  <a:outerShdw blurRad="38100" dist="38100" dir="2700000" algn="tl">
                    <a:srgbClr val="000000">
                      <a:alpha val="43137"/>
                    </a:srgbClr>
                  </a:outerShdw>
                </a:effectLst>
              </a:endParaRPr>
            </a:p>
          </p:txBody>
        </p:sp>
        <p:sp>
          <p:nvSpPr>
            <p:cNvPr id="28" name="TextBox 27"/>
            <p:cNvSpPr txBox="1"/>
            <p:nvPr/>
          </p:nvSpPr>
          <p:spPr>
            <a:xfrm>
              <a:off x="4819491" y="4849415"/>
              <a:ext cx="1008546"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ВОЗД. ТР-Т</a:t>
              </a:r>
              <a:endParaRPr lang="ru-RU" sz="1400" dirty="0">
                <a:effectLst>
                  <a:outerShdw blurRad="38100" dist="38100" dir="2700000" algn="tl">
                    <a:srgbClr val="000000">
                      <a:alpha val="43137"/>
                    </a:srgbClr>
                  </a:outerShdw>
                </a:effectLst>
              </a:endParaRPr>
            </a:p>
          </p:txBody>
        </p:sp>
        <p:sp>
          <p:nvSpPr>
            <p:cNvPr id="29" name="TextBox 28"/>
            <p:cNvSpPr txBox="1"/>
            <p:nvPr/>
          </p:nvSpPr>
          <p:spPr>
            <a:xfrm>
              <a:off x="6303412" y="4849415"/>
              <a:ext cx="897425"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А.М. ТР-Т</a:t>
              </a:r>
              <a:endParaRPr lang="ru-RU" sz="1400" dirty="0">
                <a:effectLst>
                  <a:outerShdw blurRad="38100" dist="38100" dir="2700000" algn="tl">
                    <a:srgbClr val="000000">
                      <a:alpha val="43137"/>
                    </a:srgbClr>
                  </a:outerShdw>
                </a:effectLst>
              </a:endParaRPr>
            </a:p>
          </p:txBody>
        </p:sp>
        <p:sp>
          <p:nvSpPr>
            <p:cNvPr id="30" name="TextBox 29"/>
            <p:cNvSpPr txBox="1"/>
            <p:nvPr/>
          </p:nvSpPr>
          <p:spPr>
            <a:xfrm>
              <a:off x="7636460" y="4849415"/>
              <a:ext cx="1071126" cy="307777"/>
            </a:xfrm>
            <a:prstGeom prst="rect">
              <a:avLst/>
            </a:prstGeom>
            <a:noFill/>
            <a:ln w="15875">
              <a:solidFill>
                <a:schemeClr val="tx1"/>
              </a:solidFill>
            </a:ln>
          </p:spPr>
          <p:txBody>
            <a:bodyPr wrap="none" rtlCol="0">
              <a:spAutoFit/>
            </a:bodyPr>
            <a:lstStyle/>
            <a:p>
              <a:pPr algn="ctr"/>
              <a:r>
                <a:rPr lang="ru-RU" sz="1400" dirty="0" smtClean="0">
                  <a:effectLst>
                    <a:outerShdw blurRad="38100" dist="38100" dir="2700000" algn="tl">
                      <a:srgbClr val="000000">
                        <a:alpha val="43137"/>
                      </a:srgbClr>
                    </a:outerShdw>
                  </a:effectLst>
                </a:rPr>
                <a:t>ПРОМ. ТР-Т</a:t>
              </a:r>
              <a:endParaRPr lang="ru-RU" sz="1400" dirty="0">
                <a:effectLst>
                  <a:outerShdw blurRad="38100" dist="38100" dir="2700000" algn="tl">
                    <a:srgbClr val="000000">
                      <a:alpha val="43137"/>
                    </a:srgbClr>
                  </a:outerShdw>
                </a:effectLst>
              </a:endParaRPr>
            </a:p>
          </p:txBody>
        </p:sp>
        <p:cxnSp>
          <p:nvCxnSpPr>
            <p:cNvPr id="156" name="Соединительная линия уступом 155"/>
            <p:cNvCxnSpPr/>
            <p:nvPr/>
          </p:nvCxnSpPr>
          <p:spPr>
            <a:xfrm rot="5400000">
              <a:off x="2539686" y="2858236"/>
              <a:ext cx="258995" cy="3762850"/>
            </a:xfrm>
            <a:prstGeom prst="bentConnector3">
              <a:avLst>
                <a:gd name="adj1" fmla="val 20270"/>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2" name="Соединительная линия уступом 161"/>
            <p:cNvCxnSpPr/>
            <p:nvPr/>
          </p:nvCxnSpPr>
          <p:spPr>
            <a:xfrm rot="5400000">
              <a:off x="4071402" y="4389952"/>
              <a:ext cx="258995" cy="699418"/>
            </a:xfrm>
            <a:prstGeom prst="bentConnector3">
              <a:avLst>
                <a:gd name="adj1" fmla="val 20269"/>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4" name="Соединительная линия уступом 163"/>
            <p:cNvCxnSpPr/>
            <p:nvPr/>
          </p:nvCxnSpPr>
          <p:spPr>
            <a:xfrm rot="16200000" flipH="1">
              <a:off x="6231818" y="2928953"/>
              <a:ext cx="258995" cy="3621415"/>
            </a:xfrm>
            <a:prstGeom prst="bentConnector3">
              <a:avLst>
                <a:gd name="adj1" fmla="val 23985"/>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6" name="Соединительная линия уступом 165"/>
            <p:cNvCxnSpPr/>
            <p:nvPr/>
          </p:nvCxnSpPr>
          <p:spPr>
            <a:xfrm rot="16200000" flipH="1">
              <a:off x="5521869" y="3638902"/>
              <a:ext cx="258995" cy="2201517"/>
            </a:xfrm>
            <a:prstGeom prst="bentConnector3">
              <a:avLst>
                <a:gd name="adj1" fmla="val 20269"/>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8" name="Соединительная линия уступом 167"/>
            <p:cNvCxnSpPr/>
            <p:nvPr/>
          </p:nvCxnSpPr>
          <p:spPr>
            <a:xfrm rot="16200000" flipH="1">
              <a:off x="4807689" y="4353083"/>
              <a:ext cx="258995" cy="773156"/>
            </a:xfrm>
            <a:prstGeom prst="bentConnector3">
              <a:avLst>
                <a:gd name="adj1" fmla="val 20269"/>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7" name="Соединительная линия уступом 176"/>
            <p:cNvCxnSpPr>
              <a:stCxn id="15" idx="2"/>
              <a:endCxn id="25" idx="0"/>
            </p:cNvCxnSpPr>
            <p:nvPr/>
          </p:nvCxnSpPr>
          <p:spPr>
            <a:xfrm rot="5400000">
              <a:off x="3306525" y="3605331"/>
              <a:ext cx="258995" cy="2229172"/>
            </a:xfrm>
            <a:prstGeom prst="bentConnector3">
              <a:avLst>
                <a:gd name="adj1" fmla="val 31418"/>
              </a:avLst>
            </a:prstGeom>
            <a:ln w="12700">
              <a:solidFill>
                <a:srgbClr val="FFC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81" name="Прямоугольник 180"/>
          <p:cNvSpPr/>
          <p:nvPr/>
        </p:nvSpPr>
        <p:spPr>
          <a:xfrm>
            <a:off x="179512" y="5474607"/>
            <a:ext cx="8664728" cy="954107"/>
          </a:xfrm>
          <a:prstGeom prst="rect">
            <a:avLst/>
          </a:prstGeom>
        </p:spPr>
        <p:txBody>
          <a:bodyPr wrap="square">
            <a:spAutoFit/>
          </a:bodyPr>
          <a:lstStyle/>
          <a:p>
            <a:pPr algn="ctr"/>
            <a:r>
              <a:rPr lang="ru-RU" sz="1400" b="1" dirty="0">
                <a:effectLst>
                  <a:outerShdw blurRad="38100" dist="38100" dir="2700000" algn="tl">
                    <a:srgbClr val="000000">
                      <a:alpha val="43137"/>
                    </a:srgbClr>
                  </a:outerShdw>
                </a:effectLst>
              </a:rPr>
              <a:t>Акционирование транспортных объектов и средств повлекли за собой обострение конкурентной борьбы на рынке транспортных услуг. Перед каждым собственником встала задача максимально эффективно задействовать свое транспортное предприятие. Каждый собственник промышленного предприятия старается минимизировать расходы на транспортировку своих грузов.</a:t>
            </a:r>
          </a:p>
        </p:txBody>
      </p:sp>
      <p:sp>
        <p:nvSpPr>
          <p:cNvPr id="182" name="TextBox 181"/>
          <p:cNvSpPr txBox="1"/>
          <p:nvPr/>
        </p:nvSpPr>
        <p:spPr>
          <a:xfrm>
            <a:off x="7729457" y="5994"/>
            <a:ext cx="393056"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1</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4601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a:solidFill>
                  <a:schemeClr val="bg1"/>
                </a:solidFill>
                <a:effectLst>
                  <a:outerShdw blurRad="38100" dist="38100" dir="2700000" algn="tl">
                    <a:srgbClr val="000000">
                      <a:alpha val="43137"/>
                    </a:srgbClr>
                  </a:outerShdw>
                </a:effectLst>
                <a:latin typeface="+mn-lt"/>
                <a:cs typeface="+mn-cs"/>
              </a:rPr>
              <a:t>Основные причины перехода на автомобильный транспорт</a:t>
            </a:r>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8" name="Стрелка вниз 7"/>
          <p:cNvSpPr/>
          <p:nvPr/>
        </p:nvSpPr>
        <p:spPr>
          <a:xfrm>
            <a:off x="3995936" y="4653136"/>
            <a:ext cx="1440160" cy="1584176"/>
          </a:xfrm>
          <a:prstGeom prst="downArrow">
            <a:avLst/>
          </a:prstGeom>
          <a:solidFill>
            <a:schemeClr val="bg1">
              <a:lumMod val="75000"/>
              <a:alpha val="33000"/>
            </a:schemeClr>
          </a:solidFill>
          <a:ln>
            <a:solidFill>
              <a:schemeClr val="accent1">
                <a:shade val="50000"/>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1691680" y="5733256"/>
            <a:ext cx="6120680" cy="707886"/>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rPr>
              <a:t>Грузоотправители делают выбор в пользу автомобильного транспорта</a:t>
            </a:r>
            <a:endParaRPr lang="ru-RU" sz="2000" b="1" dirty="0">
              <a:effectLst>
                <a:outerShdw blurRad="38100" dist="38100" dir="2700000" algn="tl">
                  <a:srgbClr val="000000">
                    <a:alpha val="43137"/>
                  </a:srgbClr>
                </a:outerShdw>
              </a:effectLst>
            </a:endParaRPr>
          </a:p>
        </p:txBody>
      </p:sp>
      <p:graphicFrame>
        <p:nvGraphicFramePr>
          <p:cNvPr id="2" name="Таблица 1"/>
          <p:cNvGraphicFramePr>
            <a:graphicFrameLocks noGrp="1"/>
          </p:cNvGraphicFramePr>
          <p:nvPr>
            <p:extLst>
              <p:ext uri="{D42A27DB-BD31-4B8C-83A1-F6EECF244321}">
                <p14:modId xmlns:p14="http://schemas.microsoft.com/office/powerpoint/2010/main" val="1314401088"/>
              </p:ext>
            </p:extLst>
          </p:nvPr>
        </p:nvGraphicFramePr>
        <p:xfrm>
          <a:off x="1691680" y="676632"/>
          <a:ext cx="6096000" cy="4480560"/>
        </p:xfrm>
        <a:graphic>
          <a:graphicData uri="http://schemas.openxmlformats.org/drawingml/2006/table">
            <a:tbl>
              <a:tblPr firstRow="1" bandRow="1">
                <a:tableStyleId>{5C22544A-7EE6-4342-B048-85BDC9FD1C3A}</a:tableStyleId>
              </a:tblPr>
              <a:tblGrid>
                <a:gridCol w="3048000"/>
                <a:gridCol w="3048000"/>
              </a:tblGrid>
              <a:tr h="0">
                <a:tc>
                  <a:txBody>
                    <a:bodyPr/>
                    <a:lstStyle/>
                    <a:p>
                      <a:pPr algn="ctr"/>
                      <a:r>
                        <a:rPr lang="ru-RU" sz="1400" dirty="0" smtClean="0">
                          <a:effectLst>
                            <a:outerShdw blurRad="38100" dist="38100" dir="2700000" algn="tl">
                              <a:srgbClr val="000000">
                                <a:alpha val="43137"/>
                              </a:srgbClr>
                            </a:outerShdw>
                          </a:effectLst>
                        </a:rPr>
                        <a:t>Ограничения со стороны ЖД</a:t>
                      </a:r>
                      <a:r>
                        <a:rPr lang="ru-RU" sz="1400" baseline="0" dirty="0" smtClean="0">
                          <a:effectLst>
                            <a:outerShdw blurRad="38100" dist="38100" dir="2700000" algn="tl">
                              <a:srgbClr val="000000">
                                <a:alpha val="43137"/>
                              </a:srgbClr>
                            </a:outerShdw>
                          </a:effectLst>
                        </a:rPr>
                        <a:t> транспорта</a:t>
                      </a:r>
                      <a:endParaRPr lang="ru-RU" sz="1400"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r>
                        <a:rPr lang="ru-RU" sz="1400" dirty="0" smtClean="0">
                          <a:effectLst>
                            <a:outerShdw blurRad="38100" dist="38100" dir="2700000" algn="tl">
                              <a:srgbClr val="000000">
                                <a:alpha val="43137"/>
                              </a:srgbClr>
                            </a:outerShdw>
                          </a:effectLst>
                        </a:rPr>
                        <a:t>Привлекательность а\м транспорта</a:t>
                      </a:r>
                      <a:endParaRPr lang="ru-RU" sz="1400"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Ограниченный доступ к инфраструктуре РЖД;</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Доставка от двери до двери</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ru-RU" sz="1400" dirty="0" smtClean="0"/>
                        <a:t>Отсутствие подъездных </a:t>
                      </a:r>
                      <a:r>
                        <a:rPr lang="ru-RU" sz="1400" dirty="0" err="1" smtClean="0"/>
                        <a:t>ж.д</a:t>
                      </a:r>
                      <a:r>
                        <a:rPr lang="ru-RU" sz="1400" dirty="0" smtClean="0"/>
                        <a:t>. путей на предприятии</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Скорость доставки</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Для операторов привлекательны  собственники массовых грузов;</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Сохранность груза</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Оперативность работы операторов и </a:t>
                      </a:r>
                      <a:r>
                        <a:rPr lang="ru-RU" sz="1400" dirty="0" err="1" smtClean="0"/>
                        <a:t>клиенториентированность</a:t>
                      </a:r>
                      <a:r>
                        <a:rPr lang="ru-RU" sz="1400" dirty="0" smtClean="0"/>
                        <a:t>;</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Перевозка мелких партий</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Забюрократизированный процесс подачи заявок;</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Перевозка не только готовой продукции, но и сырья</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Непрозрачный </a:t>
                      </a:r>
                      <a:r>
                        <a:rPr lang="ru-RU" sz="1400" dirty="0" err="1" smtClean="0"/>
                        <a:t>логконтроль</a:t>
                      </a:r>
                      <a:r>
                        <a:rPr lang="ru-RU" sz="1400" dirty="0" smtClean="0"/>
                        <a:t>;</a:t>
                      </a:r>
                    </a:p>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2"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7729457" y="5994"/>
            <a:ext cx="393056" cy="584775"/>
          </a:xfrm>
          <a:prstGeom prst="rect">
            <a:avLst/>
          </a:prstGeom>
          <a:noFill/>
        </p:spPr>
        <p:txBody>
          <a:bodyPr wrap="none" rtlCol="0">
            <a:spAutoFit/>
          </a:bodyPr>
          <a:lstStyle/>
          <a:p>
            <a:r>
              <a:rPr lang="ru-RU" sz="3200" b="1" dirty="0">
                <a:solidFill>
                  <a:schemeClr val="bg1"/>
                </a:solidFill>
                <a:effectLst>
                  <a:outerShdw blurRad="38100" dist="38100" dir="2700000" algn="tl">
                    <a:srgbClr val="000000">
                      <a:alpha val="43137"/>
                    </a:srgbClr>
                  </a:outerShdw>
                </a:effectLst>
              </a:rPr>
              <a:t>2</a:t>
            </a:r>
          </a:p>
        </p:txBody>
      </p:sp>
    </p:spTree>
    <p:extLst>
      <p:ext uri="{BB962C8B-B14F-4D97-AF65-F5344CB8AC3E}">
        <p14:creationId xmlns:p14="http://schemas.microsoft.com/office/powerpoint/2010/main" val="2644683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b="1" dirty="0" smtClean="0">
                <a:solidFill>
                  <a:schemeClr val="bg1"/>
                </a:solidFill>
                <a:effectLst>
                  <a:outerShdw blurRad="38100" dist="38100" dir="2700000" algn="tl">
                    <a:srgbClr val="000000">
                      <a:alpha val="43137"/>
                    </a:srgbClr>
                  </a:outerShdw>
                </a:effectLst>
              </a:rPr>
              <a:t>Перевозка автомобильным транспортом</a:t>
            </a:r>
            <a:endParaRPr lang="ru-RU" b="1" dirty="0">
              <a:solidFill>
                <a:schemeClr val="bg1"/>
              </a:solidFill>
              <a:effectLst>
                <a:outerShdw blurRad="38100" dist="38100" dir="2700000" algn="tl">
                  <a:srgbClr val="000000">
                    <a:alpha val="43137"/>
                  </a:srgbClr>
                </a:outerShdw>
              </a:effectLst>
            </a:endParaRPr>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graphicFrame>
        <p:nvGraphicFramePr>
          <p:cNvPr id="10" name="Диаграмма 9"/>
          <p:cNvGraphicFramePr/>
          <p:nvPr>
            <p:extLst>
              <p:ext uri="{D42A27DB-BD31-4B8C-83A1-F6EECF244321}">
                <p14:modId xmlns:p14="http://schemas.microsoft.com/office/powerpoint/2010/main" val="3300376168"/>
              </p:ext>
            </p:extLst>
          </p:nvPr>
        </p:nvGraphicFramePr>
        <p:xfrm>
          <a:off x="323528" y="620688"/>
          <a:ext cx="8352928" cy="4752528"/>
        </p:xfrm>
        <a:graphic>
          <a:graphicData uri="http://schemas.openxmlformats.org/drawingml/2006/chart">
            <c:chart xmlns:c="http://schemas.openxmlformats.org/drawingml/2006/chart" xmlns:r="http://schemas.openxmlformats.org/officeDocument/2006/relationships" r:id="rId3"/>
          </a:graphicData>
        </a:graphic>
      </p:graphicFrame>
      <p:pic>
        <p:nvPicPr>
          <p:cNvPr id="6" name="Рисунок 44" descr="Лого_РС.t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 y="5373216"/>
            <a:ext cx="9144000" cy="156966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pPr algn="ctr"/>
            <a:r>
              <a:rPr lang="ru-RU" sz="1600" dirty="0"/>
              <a:t>Железнодорожный транспорт начинает терять свое основное преимущество – перевозки на дальние расстояния. Если проанализировать данные грузообороту на автомобильном транспорте (данные Росстата) можно заметить, что за последние 10 лет линия тренда изменения грузооборота восходящая, а погрузки – нисходящая, что говорит об увеличении дальности перевозок автомобильным транспортом и свидетельствует о выходе автотранспорта за рамки областной географии</a:t>
            </a:r>
          </a:p>
        </p:txBody>
      </p:sp>
      <p:sp>
        <p:nvSpPr>
          <p:cNvPr id="8" name="TextBox 7"/>
          <p:cNvSpPr txBox="1"/>
          <p:nvPr/>
        </p:nvSpPr>
        <p:spPr>
          <a:xfrm>
            <a:off x="7729457" y="5994"/>
            <a:ext cx="393056"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3</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64271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b="1" dirty="0">
                <a:solidFill>
                  <a:schemeClr val="bg1"/>
                </a:solidFill>
                <a:effectLst>
                  <a:outerShdw blurRad="38100" dist="38100" dir="2700000" algn="tl">
                    <a:srgbClr val="000000">
                      <a:alpha val="43137"/>
                    </a:srgbClr>
                  </a:outerShdw>
                </a:effectLst>
              </a:rPr>
              <a:t>Перевозка </a:t>
            </a:r>
            <a:r>
              <a:rPr lang="ru-RU" b="1" dirty="0" smtClean="0">
                <a:solidFill>
                  <a:schemeClr val="bg1"/>
                </a:solidFill>
                <a:effectLst>
                  <a:outerShdw blurRad="38100" dist="38100" dir="2700000" algn="tl">
                    <a:srgbClr val="000000">
                      <a:alpha val="43137"/>
                    </a:srgbClr>
                  </a:outerShdw>
                </a:effectLst>
              </a:rPr>
              <a:t>лома ч\м автомобильным </a:t>
            </a:r>
            <a:r>
              <a:rPr lang="ru-RU" b="1" dirty="0">
                <a:solidFill>
                  <a:schemeClr val="bg1"/>
                </a:solidFill>
                <a:effectLst>
                  <a:outerShdw blurRad="38100" dist="38100" dir="2700000" algn="tl">
                    <a:srgbClr val="000000">
                      <a:alpha val="43137"/>
                    </a:srgbClr>
                  </a:outerShdw>
                </a:effectLst>
              </a:rPr>
              <a:t>транспортом</a:t>
            </a:r>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graphicFrame>
        <p:nvGraphicFramePr>
          <p:cNvPr id="6" name="Диаграмма 5"/>
          <p:cNvGraphicFramePr/>
          <p:nvPr>
            <p:extLst>
              <p:ext uri="{D42A27DB-BD31-4B8C-83A1-F6EECF244321}">
                <p14:modId xmlns:p14="http://schemas.microsoft.com/office/powerpoint/2010/main" val="3309850750"/>
              </p:ext>
            </p:extLst>
          </p:nvPr>
        </p:nvGraphicFramePr>
        <p:xfrm>
          <a:off x="338139" y="692696"/>
          <a:ext cx="8280920" cy="4657580"/>
        </p:xfrm>
        <a:graphic>
          <a:graphicData uri="http://schemas.openxmlformats.org/drawingml/2006/chart">
            <c:chart xmlns:c="http://schemas.openxmlformats.org/drawingml/2006/chart" xmlns:r="http://schemas.openxmlformats.org/officeDocument/2006/relationships" r:id="rId3"/>
          </a:graphicData>
        </a:graphic>
      </p:graphicFrame>
      <p:pic>
        <p:nvPicPr>
          <p:cNvPr id="7" name="Рисунок 44" descr="Лого_РС.t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0" y="5494292"/>
            <a:ext cx="9143999" cy="107721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pPr algn="ctr"/>
            <a:r>
              <a:rPr lang="ru-RU" sz="1600" dirty="0"/>
              <a:t>Металлургические предприятия активно развивают автомобильные перевозки. Причем необходимо отметить, что автомобильным транспортом перевозится не только готовая металлопродукция, но и сырье – металлический лом. За последние три года с (2011 по 2013) погрузка лома на </a:t>
            </a:r>
            <a:r>
              <a:rPr lang="ru-RU" sz="1600" dirty="0" err="1"/>
              <a:t>ж.д</a:t>
            </a:r>
            <a:r>
              <a:rPr lang="ru-RU" sz="1600" dirty="0"/>
              <a:t>. транспорте падает, а на автомобильном растет</a:t>
            </a:r>
          </a:p>
        </p:txBody>
      </p:sp>
      <p:sp>
        <p:nvSpPr>
          <p:cNvPr id="8" name="TextBox 7"/>
          <p:cNvSpPr txBox="1"/>
          <p:nvPr/>
        </p:nvSpPr>
        <p:spPr>
          <a:xfrm>
            <a:off x="7729457" y="5994"/>
            <a:ext cx="393056" cy="584775"/>
          </a:xfrm>
          <a:prstGeom prst="rect">
            <a:avLst/>
          </a:prstGeom>
          <a:noFill/>
        </p:spPr>
        <p:txBody>
          <a:bodyPr wrap="none" rtlCol="0">
            <a:spAutoFit/>
          </a:bodyPr>
          <a:lstStyle/>
          <a:p>
            <a:r>
              <a:rPr lang="ru-RU" sz="3200" b="1" dirty="0">
                <a:solidFill>
                  <a:schemeClr val="bg1"/>
                </a:solidFill>
                <a:effectLst>
                  <a:outerShdw blurRad="38100" dist="38100" dir="2700000" algn="tl">
                    <a:srgbClr val="000000">
                      <a:alpha val="43137"/>
                    </a:srgbClr>
                  </a:outerShdw>
                </a:effectLst>
              </a:rPr>
              <a:t>4</a:t>
            </a:r>
          </a:p>
        </p:txBody>
      </p:sp>
    </p:spTree>
    <p:extLst>
      <p:ext uri="{BB962C8B-B14F-4D97-AF65-F5344CB8AC3E}">
        <p14:creationId xmlns:p14="http://schemas.microsoft.com/office/powerpoint/2010/main" val="2248212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a:solidFill>
                  <a:schemeClr val="bg1"/>
                </a:solidFill>
                <a:effectLst>
                  <a:outerShdw blurRad="38100" dist="38100" dir="2700000" algn="tl">
                    <a:srgbClr val="000000">
                      <a:alpha val="43137"/>
                    </a:srgbClr>
                  </a:outerShdw>
                </a:effectLst>
                <a:latin typeface="+mn-lt"/>
                <a:cs typeface="+mn-cs"/>
              </a:rPr>
              <a:t>Перевозка в контейнерах</a:t>
            </a:r>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2" name="Заголовок 1"/>
          <p:cNvSpPr>
            <a:spLocks noGrp="1"/>
          </p:cNvSpPr>
          <p:nvPr>
            <p:ph type="title"/>
          </p:nvPr>
        </p:nvSpPr>
        <p:spPr>
          <a:xfrm>
            <a:off x="470720" y="518268"/>
            <a:ext cx="8229600" cy="1398563"/>
          </a:xfrm>
        </p:spPr>
        <p:txBody>
          <a:bodyPr>
            <a:normAutofit fontScale="90000"/>
          </a:bodyPr>
          <a:lstStyle/>
          <a:p>
            <a:r>
              <a:rPr lang="ru-RU" sz="2400" b="1" dirty="0"/>
              <a:t>В мире более </a:t>
            </a:r>
            <a:r>
              <a:rPr lang="ru-RU" sz="4800" b="1" dirty="0">
                <a:solidFill>
                  <a:srgbClr val="00B050"/>
                </a:solidFill>
                <a:effectLst>
                  <a:outerShdw blurRad="38100" dist="38100" dir="2700000" algn="tl">
                    <a:srgbClr val="000000">
                      <a:alpha val="43137"/>
                    </a:srgbClr>
                  </a:outerShdw>
                </a:effectLst>
              </a:rPr>
              <a:t>60% </a:t>
            </a:r>
            <a:r>
              <a:rPr lang="ru-RU" sz="2400" b="1" dirty="0"/>
              <a:t>генеральных грузов перевозится в контейнерах, в РФ этот показатель не превышает </a:t>
            </a:r>
            <a:r>
              <a:rPr lang="ru-RU" sz="4800" b="1" dirty="0">
                <a:solidFill>
                  <a:srgbClr val="FF0000"/>
                </a:solidFill>
                <a:effectLst>
                  <a:outerShdw blurRad="38100" dist="38100" dir="2700000" algn="tl">
                    <a:srgbClr val="000000">
                      <a:alpha val="43137"/>
                    </a:srgbClr>
                  </a:outerShdw>
                </a:effectLst>
              </a:rPr>
              <a:t>5%</a:t>
            </a:r>
            <a:r>
              <a:rPr lang="ru-RU" sz="2400" b="1" dirty="0"/>
              <a:t>.</a:t>
            </a:r>
            <a:endParaRPr lang="ru-RU" sz="2400" dirty="0"/>
          </a:p>
        </p:txBody>
      </p:sp>
      <p:pic>
        <p:nvPicPr>
          <p:cNvPr id="7"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Схема 4"/>
          <p:cNvGraphicFramePr/>
          <p:nvPr>
            <p:extLst>
              <p:ext uri="{D42A27DB-BD31-4B8C-83A1-F6EECF244321}">
                <p14:modId xmlns:p14="http://schemas.microsoft.com/office/powerpoint/2010/main" val="2190388894"/>
              </p:ext>
            </p:extLst>
          </p:nvPr>
        </p:nvGraphicFramePr>
        <p:xfrm>
          <a:off x="179511" y="1268760"/>
          <a:ext cx="8794575" cy="46962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TextBox 13"/>
          <p:cNvSpPr txBox="1"/>
          <p:nvPr/>
        </p:nvSpPr>
        <p:spPr>
          <a:xfrm>
            <a:off x="7729457" y="5994"/>
            <a:ext cx="393056"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5</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4244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6" name="Заголовок 5"/>
          <p:cNvSpPr>
            <a:spLocks noGrp="1"/>
          </p:cNvSpPr>
          <p:nvPr>
            <p:ph type="title"/>
          </p:nvPr>
        </p:nvSpPr>
        <p:spPr>
          <a:xfrm>
            <a:off x="470720" y="404664"/>
            <a:ext cx="8229600" cy="1143000"/>
          </a:xfrm>
        </p:spPr>
        <p:txBody>
          <a:bodyPr>
            <a:normAutofit/>
          </a:bodyPr>
          <a:lstStyle/>
          <a:p>
            <a:r>
              <a:rPr lang="ru-RU" sz="2800" dirty="0" smtClean="0"/>
              <a:t>Европейские контейнеры для перевозки рулонной стали</a:t>
            </a:r>
            <a:endParaRPr lang="ru-RU" sz="2800" dirty="0"/>
          </a:p>
        </p:txBody>
      </p:sp>
      <p:pic>
        <p:nvPicPr>
          <p:cNvPr id="13" name="Объект 12"/>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1618849"/>
            <a:ext cx="3180791" cy="2242199"/>
          </a:xfrm>
          <a:prstGeom prst="rect">
            <a:avLst/>
          </a:prstGeom>
          <a:noFill/>
        </p:spPr>
      </p:pic>
      <p:pic>
        <p:nvPicPr>
          <p:cNvPr id="16" name="Объект 15"/>
          <p:cNvPicPr>
            <a:picLocks noGrp="1"/>
          </p:cNvPicPr>
          <p:nvPr>
            <p:ph sz="half" idx="1"/>
          </p:nvPr>
        </p:nvPicPr>
        <p:blipFill>
          <a:blip r:embed="rId4" cstate="print">
            <a:extLst>
              <a:ext uri="{28A0092B-C50C-407E-A947-70E740481C1C}">
                <a14:useLocalDpi xmlns:a14="http://schemas.microsoft.com/office/drawing/2010/main" val="0"/>
              </a:ext>
            </a:extLst>
          </a:blip>
          <a:srcRect/>
          <a:stretch>
            <a:fillRect/>
          </a:stretch>
        </p:blipFill>
        <p:spPr bwMode="auto">
          <a:xfrm>
            <a:off x="558249" y="1628800"/>
            <a:ext cx="3707021" cy="2265046"/>
          </a:xfrm>
          <a:prstGeom prst="rect">
            <a:avLst/>
          </a:prstGeom>
          <a:noFill/>
        </p:spPr>
      </p:pic>
      <p:pic>
        <p:nvPicPr>
          <p:cNvPr id="17" name="Рисунок 16"/>
          <p:cNvPicPr/>
          <p:nvPr/>
        </p:nvPicPr>
        <p:blipFill>
          <a:blip r:embed="rId5">
            <a:extLst>
              <a:ext uri="{28A0092B-C50C-407E-A947-70E740481C1C}">
                <a14:useLocalDpi xmlns:a14="http://schemas.microsoft.com/office/drawing/2010/main" val="0"/>
              </a:ext>
            </a:extLst>
          </a:blip>
          <a:srcRect/>
          <a:stretch>
            <a:fillRect/>
          </a:stretch>
        </p:blipFill>
        <p:spPr bwMode="auto">
          <a:xfrm>
            <a:off x="611560" y="4025188"/>
            <a:ext cx="3600400" cy="2438400"/>
          </a:xfrm>
          <a:prstGeom prst="rect">
            <a:avLst/>
          </a:prstGeom>
          <a:noFill/>
        </p:spPr>
      </p:pic>
      <p:pic>
        <p:nvPicPr>
          <p:cNvPr id="18" name="Рисунок 1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6056" y="4015316"/>
            <a:ext cx="3096344" cy="2448272"/>
          </a:xfrm>
          <a:prstGeom prst="rect">
            <a:avLst/>
          </a:prstGeom>
          <a:noFill/>
        </p:spPr>
      </p:pic>
      <p:sp>
        <p:nvSpPr>
          <p:cNvPr id="12"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a:solidFill>
                  <a:schemeClr val="bg1"/>
                </a:solidFill>
                <a:effectLst>
                  <a:outerShdw blurRad="38100" dist="38100" dir="2700000" algn="tl">
                    <a:srgbClr val="000000">
                      <a:alpha val="43137"/>
                    </a:srgbClr>
                  </a:outerShdw>
                </a:effectLst>
                <a:latin typeface="+mn-lt"/>
                <a:cs typeface="+mn-cs"/>
              </a:rPr>
              <a:t>Перевозка в контейнерах</a:t>
            </a:r>
          </a:p>
        </p:txBody>
      </p:sp>
      <p:pic>
        <p:nvPicPr>
          <p:cNvPr id="14" name="Рисунок 44" descr="Лого_РС.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7729457" y="5994"/>
            <a:ext cx="393056" cy="584775"/>
          </a:xfrm>
          <a:prstGeom prst="rect">
            <a:avLst/>
          </a:prstGeom>
          <a:noFill/>
        </p:spPr>
        <p:txBody>
          <a:bodyPr wrap="none" rtlCol="0">
            <a:spAutoFit/>
          </a:bodyPr>
          <a:lstStyle/>
          <a:p>
            <a:r>
              <a:rPr lang="ru-RU" sz="3200" b="1" dirty="0">
                <a:solidFill>
                  <a:schemeClr val="bg1"/>
                </a:solidFill>
                <a:effectLst>
                  <a:outerShdw blurRad="38100" dist="38100" dir="2700000" algn="tl">
                    <a:srgbClr val="000000">
                      <a:alpha val="43137"/>
                    </a:srgbClr>
                  </a:outerShdw>
                </a:effectLst>
              </a:rPr>
              <a:t>6</a:t>
            </a:r>
          </a:p>
        </p:txBody>
      </p:sp>
    </p:spTree>
    <p:extLst>
      <p:ext uri="{BB962C8B-B14F-4D97-AF65-F5344CB8AC3E}">
        <p14:creationId xmlns:p14="http://schemas.microsoft.com/office/powerpoint/2010/main" val="4122397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2268" y="620688"/>
            <a:ext cx="3434228" cy="2232248"/>
          </a:xfrm>
          <a:prstGeom prst="rect">
            <a:avLst/>
          </a:prstGeom>
        </p:spPr>
      </p:pic>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2" name="Заголовок 1"/>
          <p:cNvSpPr>
            <a:spLocks noGrp="1"/>
          </p:cNvSpPr>
          <p:nvPr>
            <p:ph type="title"/>
          </p:nvPr>
        </p:nvSpPr>
        <p:spPr>
          <a:xfrm>
            <a:off x="323528" y="677466"/>
            <a:ext cx="5278740" cy="2175469"/>
          </a:xfrm>
        </p:spPr>
        <p:txBody>
          <a:bodyPr>
            <a:noAutofit/>
          </a:bodyPr>
          <a:lstStyle/>
          <a:p>
            <a:r>
              <a:rPr lang="ru-RU" sz="2300" b="1" dirty="0" smtClean="0">
                <a:solidFill>
                  <a:schemeClr val="accent6"/>
                </a:solidFill>
                <a:effectLst>
                  <a:outerShdw blurRad="38100" dist="38100" dir="2700000" algn="tl">
                    <a:srgbClr val="000000">
                      <a:alpha val="43137"/>
                    </a:srgbClr>
                  </a:outerShdw>
                </a:effectLst>
              </a:rPr>
              <a:t>Одним из важных фактором, </a:t>
            </a:r>
            <a:r>
              <a:rPr lang="ru-RU" sz="2300" b="1" dirty="0">
                <a:solidFill>
                  <a:schemeClr val="accent6"/>
                </a:solidFill>
                <a:effectLst>
                  <a:outerShdw blurRad="38100" dist="38100" dir="2700000" algn="tl">
                    <a:srgbClr val="000000">
                      <a:alpha val="43137"/>
                    </a:srgbClr>
                  </a:outerShdw>
                </a:effectLst>
              </a:rPr>
              <a:t>который сдерживает развитие контейнеризации в стране является политика РЖД в отношении регламентации работы с контейнерами.</a:t>
            </a:r>
            <a:r>
              <a:rPr lang="ru-RU" sz="2300" dirty="0">
                <a:solidFill>
                  <a:schemeClr val="accent6"/>
                </a:solidFill>
                <a:effectLst>
                  <a:outerShdw blurRad="38100" dist="38100" dir="2700000" algn="tl">
                    <a:srgbClr val="000000">
                      <a:alpha val="43137"/>
                    </a:srgbClr>
                  </a:outerShdw>
                </a:effectLst>
              </a:rPr>
              <a:t> </a:t>
            </a:r>
          </a:p>
        </p:txBody>
      </p:sp>
      <p:sp>
        <p:nvSpPr>
          <p:cNvPr id="3" name="Объект 2"/>
          <p:cNvSpPr>
            <a:spLocks noGrp="1"/>
          </p:cNvSpPr>
          <p:nvPr>
            <p:ph idx="1"/>
          </p:nvPr>
        </p:nvSpPr>
        <p:spPr>
          <a:xfrm>
            <a:off x="395536" y="3429000"/>
            <a:ext cx="8640960" cy="3273227"/>
          </a:xfrm>
        </p:spPr>
        <p:txBody>
          <a:bodyPr>
            <a:normAutofit/>
          </a:bodyPr>
          <a:lstStyle/>
          <a:p>
            <a:pPr marL="0" indent="0" algn="ctr">
              <a:buNone/>
            </a:pPr>
            <a:r>
              <a:rPr lang="ru-RU" sz="2400" b="1" dirty="0"/>
              <a:t>В настоящее время из более чем </a:t>
            </a:r>
            <a:r>
              <a:rPr lang="ru-RU" b="1" dirty="0">
                <a:solidFill>
                  <a:srgbClr val="00B050"/>
                </a:solidFill>
                <a:effectLst>
                  <a:outerShdw blurRad="38100" dist="38100" dir="2700000" algn="tl">
                    <a:srgbClr val="000000">
                      <a:alpha val="43137"/>
                    </a:srgbClr>
                  </a:outerShdw>
                </a:effectLst>
              </a:rPr>
              <a:t>4000</a:t>
            </a:r>
            <a:r>
              <a:rPr lang="ru-RU" sz="2400" b="1" dirty="0"/>
              <a:t> грузовых станций</a:t>
            </a:r>
            <a:r>
              <a:rPr lang="ru-RU" sz="2400" b="1" dirty="0" smtClean="0"/>
              <a:t>, </a:t>
            </a:r>
            <a:r>
              <a:rPr lang="ru-RU" sz="2400" b="1" dirty="0"/>
              <a:t>работающих с крупнотоннажными контейнерами 40’ (открыты по §10) – </a:t>
            </a:r>
            <a:r>
              <a:rPr lang="ru-RU" b="1" dirty="0" smtClean="0">
                <a:solidFill>
                  <a:srgbClr val="FF0000"/>
                </a:solidFill>
                <a:effectLst>
                  <a:outerShdw blurRad="38100" dist="38100" dir="2700000" algn="tl">
                    <a:srgbClr val="000000">
                      <a:alpha val="43137"/>
                    </a:srgbClr>
                  </a:outerShdw>
                </a:effectLst>
              </a:rPr>
              <a:t>92</a:t>
            </a:r>
            <a:r>
              <a:rPr lang="ru-RU" sz="2400" b="1" dirty="0"/>
              <a:t>, работающих с </a:t>
            </a:r>
            <a:r>
              <a:rPr lang="ru-RU" sz="2400" b="1" dirty="0" err="1"/>
              <a:t>среднетоннажными</a:t>
            </a:r>
            <a:r>
              <a:rPr lang="ru-RU" sz="2400" b="1" dirty="0"/>
              <a:t> 20’ (открыты по §8) </a:t>
            </a:r>
            <a:r>
              <a:rPr lang="ru-RU" sz="2400" b="1" dirty="0" smtClean="0"/>
              <a:t>– </a:t>
            </a:r>
            <a:r>
              <a:rPr lang="ru-RU" b="1" dirty="0" smtClean="0">
                <a:solidFill>
                  <a:srgbClr val="FF0000"/>
                </a:solidFill>
                <a:effectLst>
                  <a:outerShdw blurRad="38100" dist="38100" dir="2700000" algn="tl">
                    <a:srgbClr val="000000">
                      <a:alpha val="43137"/>
                    </a:srgbClr>
                  </a:outerShdw>
                </a:effectLst>
              </a:rPr>
              <a:t>293</a:t>
            </a:r>
            <a:r>
              <a:rPr lang="ru-RU" sz="2400" b="1" dirty="0"/>
              <a:t>.</a:t>
            </a:r>
            <a:r>
              <a:rPr lang="ru-RU" sz="2400" dirty="0"/>
              <a:t> </a:t>
            </a:r>
            <a:endParaRPr lang="ru-RU" sz="2400" dirty="0" smtClean="0"/>
          </a:p>
          <a:p>
            <a:pPr marL="0" indent="0" algn="ctr">
              <a:buNone/>
            </a:pPr>
            <a:r>
              <a:rPr lang="ru-RU" sz="2400" b="1" dirty="0" smtClean="0"/>
              <a:t>Процедура </a:t>
            </a:r>
            <a:r>
              <a:rPr lang="ru-RU" sz="2400" b="1" dirty="0"/>
              <a:t>открытия по параграфу занимает </a:t>
            </a:r>
            <a:endParaRPr lang="ru-RU" sz="2400" b="1" dirty="0" smtClean="0"/>
          </a:p>
          <a:p>
            <a:pPr marL="0" indent="0" algn="ctr">
              <a:buNone/>
            </a:pPr>
            <a:r>
              <a:rPr lang="ru-RU" sz="2800" b="1" u="sng" dirty="0" smtClean="0">
                <a:solidFill>
                  <a:srgbClr val="FF0000"/>
                </a:solidFill>
                <a:effectLst>
                  <a:outerShdw blurRad="38100" dist="38100" dir="2700000" algn="tl">
                    <a:srgbClr val="000000">
                      <a:alpha val="43137"/>
                    </a:srgbClr>
                  </a:outerShdw>
                </a:effectLst>
              </a:rPr>
              <a:t>от </a:t>
            </a:r>
            <a:r>
              <a:rPr lang="ru-RU" sz="2800" b="1" u="sng" dirty="0">
                <a:solidFill>
                  <a:srgbClr val="FF0000"/>
                </a:solidFill>
                <a:effectLst>
                  <a:outerShdw blurRad="38100" dist="38100" dir="2700000" algn="tl">
                    <a:srgbClr val="000000">
                      <a:alpha val="43137"/>
                    </a:srgbClr>
                  </a:outerShdw>
                </a:effectLst>
              </a:rPr>
              <a:t>полугода до </a:t>
            </a:r>
            <a:r>
              <a:rPr lang="ru-RU" sz="2800" b="1" u="sng" dirty="0" smtClean="0">
                <a:solidFill>
                  <a:srgbClr val="FF0000"/>
                </a:solidFill>
                <a:effectLst>
                  <a:outerShdw blurRad="38100" dist="38100" dir="2700000" algn="tl">
                    <a:srgbClr val="000000">
                      <a:alpha val="43137"/>
                    </a:srgbClr>
                  </a:outerShdw>
                </a:effectLst>
              </a:rPr>
              <a:t>года</a:t>
            </a:r>
            <a:endParaRPr lang="ru-RU" sz="2400" u="sng" dirty="0"/>
          </a:p>
        </p:txBody>
      </p:sp>
      <p:sp>
        <p:nvSpPr>
          <p:cNvPr id="7"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160" b="1" dirty="0">
                <a:solidFill>
                  <a:schemeClr val="bg1"/>
                </a:solidFill>
                <a:effectLst>
                  <a:outerShdw blurRad="38100" dist="38100" dir="2700000" algn="tl">
                    <a:srgbClr val="000000">
                      <a:alpha val="43137"/>
                    </a:srgbClr>
                  </a:outerShdw>
                </a:effectLst>
                <a:latin typeface="+mn-lt"/>
                <a:cs typeface="+mn-cs"/>
              </a:rPr>
              <a:t>Перевозка в контейнерах</a:t>
            </a:r>
          </a:p>
        </p:txBody>
      </p:sp>
      <p:pic>
        <p:nvPicPr>
          <p:cNvPr id="8" name="Рисунок 44" descr="Лого_РС.t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729457" y="5994"/>
            <a:ext cx="393056"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7</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15213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1124744"/>
            <a:ext cx="7992888" cy="4824536"/>
          </a:xfrm>
          <a:prstGeom prst="rect">
            <a:avLst/>
          </a:prstGeom>
          <a:gradFill>
            <a:gsLst>
              <a:gs pos="0">
                <a:schemeClr val="accent6">
                  <a:alpha val="14000"/>
                </a:schemeClr>
              </a:gs>
              <a:gs pos="50000">
                <a:schemeClr val="bg1">
                  <a:lumMod val="8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a:spLocks noChangeArrowheads="1"/>
          </p:cNvSpPr>
          <p:nvPr/>
        </p:nvSpPr>
        <p:spPr bwMode="auto">
          <a:xfrm>
            <a:off x="338139" y="6494342"/>
            <a:ext cx="8494762" cy="3100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hangingPunct="1"/>
            <a:endParaRPr lang="ru-RU"/>
          </a:p>
        </p:txBody>
      </p:sp>
      <p:sp>
        <p:nvSpPr>
          <p:cNvPr id="6" name="TextBox 3"/>
          <p:cNvSpPr txBox="1">
            <a:spLocks noChangeArrowheads="1"/>
          </p:cNvSpPr>
          <p:nvPr/>
        </p:nvSpPr>
        <p:spPr bwMode="auto">
          <a:xfrm>
            <a:off x="323528" y="71151"/>
            <a:ext cx="8712968" cy="503237"/>
          </a:xfrm>
          <a:prstGeom prst="rect">
            <a:avLst/>
          </a:prstGeom>
          <a:solidFill>
            <a:schemeClr val="bg1">
              <a:lumMod val="50000"/>
            </a:schemeClr>
          </a:solidFill>
          <a:ln>
            <a:noFill/>
          </a:ln>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sz="2160" b="1" i="0" u="none" strike="noStrike" kern="1200" baseline="0">
                <a:solidFill>
                  <a:srgbClr val="000000"/>
                </a:solidFill>
                <a:latin typeface="+mn-lt"/>
                <a:ea typeface="+mn-ea"/>
                <a:cs typeface="+mn-cs"/>
              </a:defRPr>
            </a:pPr>
            <a:r>
              <a:rPr lang="ru-RU" sz="2200" b="1" dirty="0" smtClean="0">
                <a:solidFill>
                  <a:schemeClr val="bg1"/>
                </a:solidFill>
                <a:effectLst>
                  <a:outerShdw blurRad="38100" dist="38100" dir="2700000" algn="tl">
                    <a:srgbClr val="000000">
                      <a:alpha val="43137"/>
                    </a:srgbClr>
                  </a:outerShdw>
                </a:effectLst>
                <a:latin typeface="+mn-lt"/>
                <a:cs typeface="+mn-cs"/>
              </a:rPr>
              <a:t>Для развития контейнерных перевозок необходимо</a:t>
            </a:r>
            <a:endParaRPr lang="ru-RU" sz="2200" b="1" dirty="0">
              <a:solidFill>
                <a:schemeClr val="bg1"/>
              </a:solidFill>
              <a:effectLst>
                <a:outerShdw blurRad="38100" dist="38100" dir="2700000" algn="tl">
                  <a:srgbClr val="000000">
                    <a:alpha val="43137"/>
                  </a:srgbClr>
                </a:outerShdw>
              </a:effectLst>
              <a:latin typeface="+mn-lt"/>
              <a:cs typeface="+mn-cs"/>
            </a:endParaRPr>
          </a:p>
        </p:txBody>
      </p:sp>
      <p:pic>
        <p:nvPicPr>
          <p:cNvPr id="7" name="Рисунок 44" descr="Лого_РС.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130681"/>
            <a:ext cx="801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7594685" y="20133"/>
            <a:ext cx="393056" cy="584775"/>
          </a:xfrm>
          <a:prstGeom prst="rect">
            <a:avLst/>
          </a:prstGeom>
          <a:noFill/>
        </p:spPr>
        <p:txBody>
          <a:bodyPr wrap="none" rtlCol="0">
            <a:spAutoFit/>
          </a:bodyPr>
          <a:lstStyle/>
          <a:p>
            <a:r>
              <a:rPr lang="ru-RU" sz="3200" b="1" dirty="0" smtClean="0">
                <a:solidFill>
                  <a:schemeClr val="bg1"/>
                </a:solidFill>
                <a:effectLst>
                  <a:outerShdw blurRad="38100" dist="38100" dir="2700000" algn="tl">
                    <a:srgbClr val="000000">
                      <a:alpha val="43137"/>
                    </a:srgbClr>
                  </a:outerShdw>
                </a:effectLst>
              </a:rPr>
              <a:t>8</a:t>
            </a:r>
            <a:endParaRPr lang="ru-RU" sz="3200" b="1" dirty="0">
              <a:solidFill>
                <a:schemeClr val="bg1"/>
              </a:solidFill>
              <a:effectLst>
                <a:outerShdw blurRad="38100" dist="38100" dir="2700000" algn="tl">
                  <a:srgbClr val="000000">
                    <a:alpha val="43137"/>
                  </a:srgbClr>
                </a:outerShdw>
              </a:effectLst>
            </a:endParaRPr>
          </a:p>
        </p:txBody>
      </p:sp>
      <p:sp>
        <p:nvSpPr>
          <p:cNvPr id="2" name="Прямоугольник с двумя скругленными противолежащими углами 1"/>
          <p:cNvSpPr/>
          <p:nvPr/>
        </p:nvSpPr>
        <p:spPr>
          <a:xfrm>
            <a:off x="338139" y="692696"/>
            <a:ext cx="8686178" cy="5616624"/>
          </a:xfrm>
          <a:prstGeom prst="round2DiagRect">
            <a:avLst/>
          </a:prstGeom>
          <a:blipFill>
            <a:blip r:embed="rId4">
              <a:alphaModFix amt="51000"/>
            </a:blip>
            <a:stretch>
              <a:fillRect/>
            </a:stretch>
          </a:bli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indent="-276225"/>
            <a:r>
              <a:rPr lang="ru-RU" sz="2800" b="1" dirty="0">
                <a:solidFill>
                  <a:schemeClr val="accent1">
                    <a:lumMod val="75000"/>
                  </a:schemeClr>
                </a:solidFill>
                <a:effectLst>
                  <a:outerShdw blurRad="38100" dist="38100" dir="2700000" algn="tl">
                    <a:srgbClr val="000000">
                      <a:alpha val="43137"/>
                    </a:srgbClr>
                  </a:outerShdw>
                </a:effectLst>
              </a:rPr>
              <a:t>1.</a:t>
            </a:r>
            <a:r>
              <a:rPr lang="ru-RU" sz="2400" b="1" dirty="0">
                <a:solidFill>
                  <a:schemeClr val="tx1"/>
                </a:solidFill>
                <a:effectLst>
                  <a:outerShdw blurRad="38100" dist="38100" dir="2700000" algn="tl">
                    <a:srgbClr val="000000">
                      <a:alpha val="43137"/>
                    </a:srgbClr>
                  </a:outerShdw>
                </a:effectLst>
              </a:rPr>
              <a:t> </a:t>
            </a:r>
            <a:r>
              <a:rPr lang="ru-RU" sz="2400" dirty="0">
                <a:solidFill>
                  <a:schemeClr val="tx1"/>
                </a:solidFill>
              </a:rPr>
              <a:t>РЖД необходимо расширять перечень станций, способных принимать контейнеры;</a:t>
            </a:r>
          </a:p>
          <a:p>
            <a:pPr marL="361950" indent="-276225"/>
            <a:r>
              <a:rPr lang="ru-RU" sz="2800" b="1" dirty="0">
                <a:solidFill>
                  <a:schemeClr val="accent1">
                    <a:lumMod val="75000"/>
                  </a:schemeClr>
                </a:solidFill>
                <a:effectLst>
                  <a:outerShdw blurRad="38100" dist="38100" dir="2700000" algn="tl">
                    <a:srgbClr val="000000">
                      <a:alpha val="43137"/>
                    </a:srgbClr>
                  </a:outerShdw>
                </a:effectLst>
              </a:rPr>
              <a:t>2.</a:t>
            </a:r>
            <a:r>
              <a:rPr lang="ru-RU" sz="2400" b="1" dirty="0">
                <a:solidFill>
                  <a:schemeClr val="tx1"/>
                </a:solidFill>
                <a:effectLst>
                  <a:outerShdw blurRad="38100" dist="38100" dir="2700000" algn="tl">
                    <a:srgbClr val="000000">
                      <a:alpha val="43137"/>
                    </a:srgbClr>
                  </a:outerShdw>
                </a:effectLst>
              </a:rPr>
              <a:t> </a:t>
            </a:r>
            <a:r>
              <a:rPr lang="ru-RU" sz="2400" dirty="0">
                <a:solidFill>
                  <a:schemeClr val="tx1"/>
                </a:solidFill>
              </a:rPr>
              <a:t>РЖД необходимо пересмотреть нормативную базу в части тарификации перевозок в </a:t>
            </a:r>
            <a:r>
              <a:rPr lang="ru-RU" sz="2400" dirty="0" err="1">
                <a:solidFill>
                  <a:schemeClr val="tx1"/>
                </a:solidFill>
              </a:rPr>
              <a:t>спецподвижном</a:t>
            </a:r>
            <a:r>
              <a:rPr lang="ru-RU" sz="2400" dirty="0">
                <a:solidFill>
                  <a:schemeClr val="tx1"/>
                </a:solidFill>
              </a:rPr>
              <a:t> составе (вагоны с крышей, </a:t>
            </a:r>
            <a:r>
              <a:rPr lang="ru-RU" sz="2400" dirty="0" err="1">
                <a:solidFill>
                  <a:schemeClr val="tx1"/>
                </a:solidFill>
              </a:rPr>
              <a:t>Хард</a:t>
            </a:r>
            <a:r>
              <a:rPr lang="ru-RU" sz="2400" dirty="0">
                <a:solidFill>
                  <a:schemeClr val="tx1"/>
                </a:solidFill>
              </a:rPr>
              <a:t> Топ и т.д.), путем исключения из списка </a:t>
            </a:r>
            <a:r>
              <a:rPr lang="ru-RU" sz="2400" dirty="0" err="1">
                <a:solidFill>
                  <a:schemeClr val="tx1"/>
                </a:solidFill>
              </a:rPr>
              <a:t>спецподвижного</a:t>
            </a:r>
            <a:r>
              <a:rPr lang="ru-RU" sz="2400" dirty="0">
                <a:solidFill>
                  <a:schemeClr val="tx1"/>
                </a:solidFill>
              </a:rPr>
              <a:t> состава вагонов и контейнеров, не отличающихся габаритными размерами от </a:t>
            </a:r>
            <a:r>
              <a:rPr lang="ru-RU" sz="2400" dirty="0" smtClean="0">
                <a:solidFill>
                  <a:schemeClr val="tx1"/>
                </a:solidFill>
              </a:rPr>
              <a:t>стандартных</a:t>
            </a:r>
            <a:r>
              <a:rPr lang="ru-RU" sz="2400" dirty="0">
                <a:solidFill>
                  <a:schemeClr val="tx1"/>
                </a:solidFill>
              </a:rPr>
              <a:t>;</a:t>
            </a:r>
          </a:p>
          <a:p>
            <a:pPr marL="361950" indent="-276225"/>
            <a:r>
              <a:rPr lang="ru-RU" sz="2800" b="1" dirty="0">
                <a:solidFill>
                  <a:schemeClr val="accent1">
                    <a:lumMod val="75000"/>
                  </a:schemeClr>
                </a:solidFill>
                <a:effectLst>
                  <a:outerShdw blurRad="38100" dist="38100" dir="2700000" algn="tl">
                    <a:srgbClr val="000000">
                      <a:alpha val="43137"/>
                    </a:srgbClr>
                  </a:outerShdw>
                </a:effectLst>
              </a:rPr>
              <a:t>3.</a:t>
            </a:r>
            <a:r>
              <a:rPr lang="ru-RU" sz="2400" b="1" dirty="0">
                <a:solidFill>
                  <a:schemeClr val="tx1"/>
                </a:solidFill>
                <a:effectLst>
                  <a:outerShdw blurRad="38100" dist="38100" dir="2700000" algn="tl">
                    <a:srgbClr val="000000">
                      <a:alpha val="43137"/>
                    </a:srgbClr>
                  </a:outerShdw>
                </a:effectLst>
              </a:rPr>
              <a:t> </a:t>
            </a:r>
            <a:r>
              <a:rPr lang="ru-RU" sz="2400" dirty="0" err="1">
                <a:solidFill>
                  <a:schemeClr val="tx1"/>
                </a:solidFill>
              </a:rPr>
              <a:t>Трансконтейнеру</a:t>
            </a:r>
            <a:r>
              <a:rPr lang="ru-RU" sz="2400" dirty="0">
                <a:solidFill>
                  <a:schemeClr val="tx1"/>
                </a:solidFill>
              </a:rPr>
              <a:t> необходимо разрабатывать новые логистические решения по креплению грузов в контейнерах и расширять географию поставок, не ограничиваясь только территорией РФ.</a:t>
            </a:r>
          </a:p>
          <a:p>
            <a:pPr algn="ctr"/>
            <a:endParaRPr lang="ru-RU" dirty="0"/>
          </a:p>
        </p:txBody>
      </p:sp>
    </p:spTree>
    <p:extLst>
      <p:ext uri="{BB962C8B-B14F-4D97-AF65-F5344CB8AC3E}">
        <p14:creationId xmlns:p14="http://schemas.microsoft.com/office/powerpoint/2010/main" val="726771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3383</TotalTime>
  <Words>1042</Words>
  <Application>Microsoft Office PowerPoint</Application>
  <PresentationFormat>Экран (4:3)</PresentationFormat>
  <Paragraphs>158</Paragraphs>
  <Slides>14</Slides>
  <Notes>14</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Взаимодействие видов транспорта  </vt:lpstr>
      <vt:lpstr>Презентация PowerPoint</vt:lpstr>
      <vt:lpstr>Презентация PowerPoint</vt:lpstr>
      <vt:lpstr>Презентация PowerPoint</vt:lpstr>
      <vt:lpstr>Презентация PowerPoint</vt:lpstr>
      <vt:lpstr>В мире более 60% генеральных грузов перевозится в контейнерах, в РФ этот показатель не превышает 5%.</vt:lpstr>
      <vt:lpstr>Европейские контейнеры для перевозки рулонной стали</vt:lpstr>
      <vt:lpstr>Одним из важных фактором, который сдерживает развитие контейнеризации в стране является политика РЖД в отношении регламентации работы с контейнерами. </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Гавришев Константин Сергеевич</dc:creator>
  <cp:lastModifiedBy>Гавришев Константин Сергеевич</cp:lastModifiedBy>
  <cp:revision>80</cp:revision>
  <cp:lastPrinted>2014-11-06T05:41:30Z</cp:lastPrinted>
  <dcterms:created xsi:type="dcterms:W3CDTF">2014-04-29T08:30:33Z</dcterms:created>
  <dcterms:modified xsi:type="dcterms:W3CDTF">2014-11-12T03:24:58Z</dcterms:modified>
</cp:coreProperties>
</file>